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</p:sldIdLst>
  <p:sldSz cx="18288000" cy="10287000"/>
  <p:notesSz cx="6858000" cy="9144000"/>
  <p:embeddedFontLst>
    <p:embeddedFont>
      <p:font typeface="DM Sans" pitchFamily="2" charset="0"/>
      <p:regular r:id="rId32"/>
    </p:embeddedFont>
    <p:embeddedFont>
      <p:font typeface="DM Sans Bold" charset="0"/>
      <p:regular r:id="rId33"/>
    </p:embeddedFont>
    <p:embeddedFont>
      <p:font typeface="Montserrat Classic Bold" panose="020B0604020202020204" charset="0"/>
      <p:regular r:id="rId34"/>
    </p:embeddedFont>
    <p:embeddedFont>
      <p:font typeface="Montserrat Light" panose="00000400000000000000" pitchFamily="2" charset="0"/>
      <p:regular r:id="rId35"/>
    </p:embeddedFont>
    <p:embeddedFont>
      <p:font typeface="Oswald" panose="00000500000000000000" pitchFamily="2" charset="0"/>
      <p:regular r:id="rId36"/>
    </p:embeddedFont>
    <p:embeddedFont>
      <p:font typeface="Oswald Bold" panose="00000800000000000000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22" autoAdjust="0"/>
  </p:normalViewPr>
  <p:slideViewPr>
    <p:cSldViewPr>
      <p:cViewPr>
        <p:scale>
          <a:sx n="50" d="100"/>
          <a:sy n="50" d="100"/>
        </p:scale>
        <p:origin x="907" y="1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3.sv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3.sv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microsoft.com/office/2007/relationships/media" Target="../media/media6.mp4"/><Relationship Id="rId7" Type="http://schemas.openxmlformats.org/officeDocument/2006/relationships/image" Target="../media/image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9.jpeg"/><Relationship Id="rId4" Type="http://schemas.openxmlformats.org/officeDocument/2006/relationships/video" Target="../media/media6.mp4"/><Relationship Id="rId9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jpe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7659121">
            <a:off x="15091031" y="5585714"/>
            <a:ext cx="7629294" cy="7828566"/>
          </a:xfrm>
          <a:custGeom>
            <a:avLst/>
            <a:gdLst/>
            <a:ahLst/>
            <a:cxnLst/>
            <a:rect l="l" t="t" r="r" b="b"/>
            <a:pathLst>
              <a:path w="7629294" h="7828566">
                <a:moveTo>
                  <a:pt x="0" y="0"/>
                </a:moveTo>
                <a:lnTo>
                  <a:pt x="7629294" y="0"/>
                </a:lnTo>
                <a:lnTo>
                  <a:pt x="7629294" y="7828566"/>
                </a:lnTo>
                <a:lnTo>
                  <a:pt x="0" y="7828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-3258071" y="-4629150"/>
            <a:ext cx="9022634" cy="9258300"/>
          </a:xfrm>
          <a:custGeom>
            <a:avLst/>
            <a:gdLst/>
            <a:ahLst/>
            <a:cxnLst/>
            <a:rect l="l" t="t" r="r" b="b"/>
            <a:pathLst>
              <a:path w="9022634" h="9258300">
                <a:moveTo>
                  <a:pt x="0" y="0"/>
                </a:moveTo>
                <a:lnTo>
                  <a:pt x="9022634" y="0"/>
                </a:lnTo>
                <a:lnTo>
                  <a:pt x="9022634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4236347" y="2503199"/>
            <a:ext cx="9815307" cy="4907915"/>
            <a:chOff x="0" y="0"/>
            <a:chExt cx="1895495" cy="9477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95495" cy="947798"/>
            </a:xfrm>
            <a:custGeom>
              <a:avLst/>
              <a:gdLst/>
              <a:ahLst/>
              <a:cxnLst/>
              <a:rect l="l" t="t" r="r" b="b"/>
              <a:pathLst>
                <a:path w="1895495" h="947798">
                  <a:moveTo>
                    <a:pt x="0" y="0"/>
                  </a:moveTo>
                  <a:lnTo>
                    <a:pt x="1895495" y="0"/>
                  </a:lnTo>
                  <a:lnTo>
                    <a:pt x="1895495" y="947798"/>
                  </a:lnTo>
                  <a:lnTo>
                    <a:pt x="0" y="9477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1895495" cy="966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36347" y="2226974"/>
            <a:ext cx="9815307" cy="2766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84"/>
              </a:lnSpc>
            </a:pPr>
            <a:r>
              <a:rPr lang="en-US" sz="16437" spc="1610">
                <a:solidFill>
                  <a:srgbClr val="231F20"/>
                </a:solidFill>
                <a:latin typeface="Oswald Bold"/>
              </a:rPr>
              <a:t>PROJECT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6347" y="5079709"/>
            <a:ext cx="9815307" cy="233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34"/>
              </a:lnSpc>
            </a:pPr>
            <a:r>
              <a:rPr lang="en-US" sz="6763" spc="662">
                <a:solidFill>
                  <a:srgbClr val="231F20"/>
                </a:solidFill>
                <a:latin typeface="Oswald Bold"/>
              </a:rPr>
              <a:t>WALLPAPER GROUPS IN THE MATHEMATIKON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719596" y="8152018"/>
            <a:ext cx="12848809" cy="441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1"/>
              </a:lnSpc>
            </a:pPr>
            <a:r>
              <a:rPr lang="en-US" sz="2653" spc="140">
                <a:solidFill>
                  <a:srgbClr val="231F20"/>
                </a:solidFill>
                <a:latin typeface="Montserrat Classic Bold"/>
              </a:rPr>
              <a:t>CAROLINE, JOHANNES, SEBASTIAN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782520" y="288798"/>
            <a:ext cx="8177023" cy="2237473"/>
            <a:chOff x="0" y="0"/>
            <a:chExt cx="2153619" cy="5892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619" cy="589293"/>
            </a:xfrm>
            <a:custGeom>
              <a:avLst/>
              <a:gdLst/>
              <a:ahLst/>
              <a:cxnLst/>
              <a:rect l="l" t="t" r="r" b="b"/>
              <a:pathLst>
                <a:path w="2153619" h="589293">
                  <a:moveTo>
                    <a:pt x="0" y="0"/>
                  </a:moveTo>
                  <a:lnTo>
                    <a:pt x="2153619" y="0"/>
                  </a:lnTo>
                  <a:lnTo>
                    <a:pt x="215361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15361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656407" y="2526271"/>
            <a:ext cx="12602893" cy="7688251"/>
          </a:xfrm>
          <a:custGeom>
            <a:avLst/>
            <a:gdLst/>
            <a:ahLst/>
            <a:cxnLst/>
            <a:rect l="l" t="t" r="r" b="b"/>
            <a:pathLst>
              <a:path w="12602893" h="7688251">
                <a:moveTo>
                  <a:pt x="0" y="0"/>
                </a:moveTo>
                <a:lnTo>
                  <a:pt x="12602893" y="0"/>
                </a:lnTo>
                <a:lnTo>
                  <a:pt x="12602893" y="7688251"/>
                </a:lnTo>
                <a:lnTo>
                  <a:pt x="0" y="76882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59356" y="888605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RECTANGULAR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9356" y="3436255"/>
            <a:ext cx="4097050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P2MM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50258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PM PG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P2MM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P2MG P2GG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782520" y="288798"/>
            <a:ext cx="8177023" cy="2237473"/>
            <a:chOff x="0" y="0"/>
            <a:chExt cx="2153619" cy="5892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619" cy="589293"/>
            </a:xfrm>
            <a:custGeom>
              <a:avLst/>
              <a:gdLst/>
              <a:ahLst/>
              <a:cxnLst/>
              <a:rect l="l" t="t" r="r" b="b"/>
              <a:pathLst>
                <a:path w="2153619" h="589293">
                  <a:moveTo>
                    <a:pt x="0" y="0"/>
                  </a:moveTo>
                  <a:lnTo>
                    <a:pt x="2153619" y="0"/>
                  </a:lnTo>
                  <a:lnTo>
                    <a:pt x="215361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15361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55116" y="3300942"/>
            <a:ext cx="15777769" cy="4442466"/>
          </a:xfrm>
          <a:custGeom>
            <a:avLst/>
            <a:gdLst/>
            <a:ahLst/>
            <a:cxnLst/>
            <a:rect l="l" t="t" r="r" b="b"/>
            <a:pathLst>
              <a:path w="15777769" h="4442466">
                <a:moveTo>
                  <a:pt x="0" y="0"/>
                </a:moveTo>
                <a:lnTo>
                  <a:pt x="15777768" y="0"/>
                </a:lnTo>
                <a:lnTo>
                  <a:pt x="15777768" y="4442466"/>
                </a:lnTo>
                <a:lnTo>
                  <a:pt x="0" y="4442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59356" y="888605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RECTANGULAR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33995" y="7571958"/>
            <a:ext cx="4097050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P2MG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50258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PM PG P2MM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P2MG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P2GG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782520" y="288798"/>
            <a:ext cx="8177023" cy="2237473"/>
            <a:chOff x="0" y="0"/>
            <a:chExt cx="2153619" cy="5892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619" cy="589293"/>
            </a:xfrm>
            <a:custGeom>
              <a:avLst/>
              <a:gdLst/>
              <a:ahLst/>
              <a:cxnLst/>
              <a:rect l="l" t="t" r="r" b="b"/>
              <a:pathLst>
                <a:path w="2153619" h="589293">
                  <a:moveTo>
                    <a:pt x="0" y="0"/>
                  </a:moveTo>
                  <a:lnTo>
                    <a:pt x="2153619" y="0"/>
                  </a:lnTo>
                  <a:lnTo>
                    <a:pt x="215361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15361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08723" y="8416041"/>
            <a:ext cx="1750819" cy="1491679"/>
          </a:xfrm>
          <a:custGeom>
            <a:avLst/>
            <a:gdLst/>
            <a:ahLst/>
            <a:cxnLst/>
            <a:rect l="l" t="t" r="r" b="b"/>
            <a:pathLst>
              <a:path w="1750819" h="1491679">
                <a:moveTo>
                  <a:pt x="0" y="0"/>
                </a:moveTo>
                <a:lnTo>
                  <a:pt x="1750820" y="0"/>
                </a:lnTo>
                <a:lnTo>
                  <a:pt x="1750820" y="1491679"/>
                </a:lnTo>
                <a:lnTo>
                  <a:pt x="0" y="14916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283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826655" y="2887766"/>
            <a:ext cx="6466702" cy="5166779"/>
          </a:xfrm>
          <a:custGeom>
            <a:avLst/>
            <a:gdLst/>
            <a:ahLst/>
            <a:cxnLst/>
            <a:rect l="l" t="t" r="r" b="b"/>
            <a:pathLst>
              <a:path w="6466702" h="5166779">
                <a:moveTo>
                  <a:pt x="0" y="0"/>
                </a:moveTo>
                <a:lnTo>
                  <a:pt x="6466701" y="0"/>
                </a:lnTo>
                <a:lnTo>
                  <a:pt x="6466701" y="5166780"/>
                </a:lnTo>
                <a:lnTo>
                  <a:pt x="0" y="51667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9144000" y="2887766"/>
            <a:ext cx="6199507" cy="5072324"/>
          </a:xfrm>
          <a:custGeom>
            <a:avLst/>
            <a:gdLst/>
            <a:ahLst/>
            <a:cxnLst/>
            <a:rect l="l" t="t" r="r" b="b"/>
            <a:pathLst>
              <a:path w="6199507" h="5072324">
                <a:moveTo>
                  <a:pt x="0" y="0"/>
                </a:moveTo>
                <a:lnTo>
                  <a:pt x="6199507" y="0"/>
                </a:lnTo>
                <a:lnTo>
                  <a:pt x="6199507" y="5072324"/>
                </a:lnTo>
                <a:lnTo>
                  <a:pt x="0" y="507232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559356" y="888605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RECTANGULAR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130378" y="7976683"/>
            <a:ext cx="4097050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P2GG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50258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PM PG P2MM P2MG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P2GG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728841"/>
            <a:chOff x="0" y="0"/>
            <a:chExt cx="1131601" cy="2562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62328"/>
            </a:xfrm>
            <a:custGeom>
              <a:avLst/>
              <a:gdLst/>
              <a:ahLst/>
              <a:cxnLst/>
              <a:rect l="l" t="t" r="r" b="b"/>
              <a:pathLst>
                <a:path w="1131601" h="2562328">
                  <a:moveTo>
                    <a:pt x="0" y="0"/>
                  </a:moveTo>
                  <a:lnTo>
                    <a:pt x="1131601" y="0"/>
                  </a:lnTo>
                  <a:lnTo>
                    <a:pt x="1131601" y="2562328"/>
                  </a:lnTo>
                  <a:lnTo>
                    <a:pt x="0" y="256232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81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61709" y="166024"/>
            <a:ext cx="15480433" cy="342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CENTRED </a:t>
            </a:r>
          </a:p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RECTANGULAR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724741" y="288798"/>
            <a:ext cx="4234801" cy="2237473"/>
            <a:chOff x="0" y="0"/>
            <a:chExt cx="1115339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5339" cy="589293"/>
            </a:xfrm>
            <a:custGeom>
              <a:avLst/>
              <a:gdLst/>
              <a:ahLst/>
              <a:cxnLst/>
              <a:rect l="l" t="t" r="r" b="b"/>
              <a:pathLst>
                <a:path w="1115339" h="589293">
                  <a:moveTo>
                    <a:pt x="0" y="0"/>
                  </a:moveTo>
                  <a:lnTo>
                    <a:pt x="1115339" y="0"/>
                  </a:lnTo>
                  <a:lnTo>
                    <a:pt x="111533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11533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809777" y="2947981"/>
            <a:ext cx="10001491" cy="7027879"/>
          </a:xfrm>
          <a:custGeom>
            <a:avLst/>
            <a:gdLst/>
            <a:ahLst/>
            <a:cxnLst/>
            <a:rect l="l" t="t" r="r" b="b"/>
            <a:pathLst>
              <a:path w="10001491" h="7027879">
                <a:moveTo>
                  <a:pt x="0" y="0"/>
                </a:moveTo>
                <a:lnTo>
                  <a:pt x="10001491" y="0"/>
                </a:lnTo>
                <a:lnTo>
                  <a:pt x="10001491" y="7027879"/>
                </a:lnTo>
                <a:lnTo>
                  <a:pt x="0" y="70278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361709" y="4972050"/>
            <a:ext cx="1921176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CM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060449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 Bold"/>
              </a:rPr>
              <a:t>CM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   C2MM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728841"/>
            <a:chOff x="0" y="0"/>
            <a:chExt cx="1131601" cy="25623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62328"/>
            </a:xfrm>
            <a:custGeom>
              <a:avLst/>
              <a:gdLst/>
              <a:ahLst/>
              <a:cxnLst/>
              <a:rect l="l" t="t" r="r" b="b"/>
              <a:pathLst>
                <a:path w="1131601" h="2562328">
                  <a:moveTo>
                    <a:pt x="0" y="0"/>
                  </a:moveTo>
                  <a:lnTo>
                    <a:pt x="1131601" y="0"/>
                  </a:lnTo>
                  <a:lnTo>
                    <a:pt x="1131601" y="2562328"/>
                  </a:lnTo>
                  <a:lnTo>
                    <a:pt x="0" y="2562328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813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361709" y="166024"/>
            <a:ext cx="15480433" cy="3429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CENTRED </a:t>
            </a:r>
          </a:p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RECTANGULAR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3724741" y="288798"/>
            <a:ext cx="4234801" cy="2237473"/>
            <a:chOff x="0" y="0"/>
            <a:chExt cx="1115339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5339" cy="589293"/>
            </a:xfrm>
            <a:custGeom>
              <a:avLst/>
              <a:gdLst/>
              <a:ahLst/>
              <a:cxnLst/>
              <a:rect l="l" t="t" r="r" b="b"/>
              <a:pathLst>
                <a:path w="1115339" h="589293">
                  <a:moveTo>
                    <a:pt x="0" y="0"/>
                  </a:moveTo>
                  <a:lnTo>
                    <a:pt x="1115339" y="0"/>
                  </a:lnTo>
                  <a:lnTo>
                    <a:pt x="111533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11533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10800000">
            <a:off x="706160" y="3862885"/>
            <a:ext cx="5538606" cy="4114800"/>
          </a:xfrm>
          <a:custGeom>
            <a:avLst/>
            <a:gdLst/>
            <a:ahLst/>
            <a:cxnLst/>
            <a:rect l="l" t="t" r="r" b="b"/>
            <a:pathLst>
              <a:path w="5538606" h="4114800">
                <a:moveTo>
                  <a:pt x="0" y="0"/>
                </a:moveTo>
                <a:lnTo>
                  <a:pt x="5538607" y="0"/>
                </a:lnTo>
                <a:lnTo>
                  <a:pt x="55386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208723" y="8574636"/>
            <a:ext cx="1750819" cy="1491679"/>
          </a:xfrm>
          <a:custGeom>
            <a:avLst/>
            <a:gdLst/>
            <a:ahLst/>
            <a:cxnLst/>
            <a:rect l="l" t="t" r="r" b="b"/>
            <a:pathLst>
              <a:path w="1750819" h="1491679">
                <a:moveTo>
                  <a:pt x="0" y="0"/>
                </a:moveTo>
                <a:lnTo>
                  <a:pt x="1750820" y="0"/>
                </a:lnTo>
                <a:lnTo>
                  <a:pt x="1750820" y="1491679"/>
                </a:lnTo>
                <a:lnTo>
                  <a:pt x="0" y="1491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83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654461" y="3862885"/>
            <a:ext cx="10324712" cy="4114800"/>
          </a:xfrm>
          <a:custGeom>
            <a:avLst/>
            <a:gdLst/>
            <a:ahLst/>
            <a:cxnLst/>
            <a:rect l="l" t="t" r="r" b="b"/>
            <a:pathLst>
              <a:path w="10324712" h="4114800">
                <a:moveTo>
                  <a:pt x="0" y="0"/>
                </a:moveTo>
                <a:lnTo>
                  <a:pt x="10324712" y="0"/>
                </a:lnTo>
                <a:lnTo>
                  <a:pt x="103247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6654461" y="8073680"/>
            <a:ext cx="3937600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C2MM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060449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CM   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C2MM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142191" y="888605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SQUARE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365355" y="288798"/>
            <a:ext cx="6594188" cy="2237473"/>
            <a:chOff x="0" y="0"/>
            <a:chExt cx="1736741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6741" cy="589293"/>
            </a:xfrm>
            <a:custGeom>
              <a:avLst/>
              <a:gdLst/>
              <a:ahLst/>
              <a:cxnLst/>
              <a:rect l="l" t="t" r="r" b="b"/>
              <a:pathLst>
                <a:path w="1736741" h="589293">
                  <a:moveTo>
                    <a:pt x="0" y="0"/>
                  </a:moveTo>
                  <a:lnTo>
                    <a:pt x="1736741" y="0"/>
                  </a:lnTo>
                  <a:lnTo>
                    <a:pt x="1736741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736741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4143965" y="2773938"/>
            <a:ext cx="5219616" cy="7133782"/>
          </a:xfrm>
          <a:custGeom>
            <a:avLst/>
            <a:gdLst/>
            <a:ahLst/>
            <a:cxnLst/>
            <a:rect l="l" t="t" r="r" b="b"/>
            <a:pathLst>
              <a:path w="5219616" h="7133782">
                <a:moveTo>
                  <a:pt x="0" y="0"/>
                </a:moveTo>
                <a:lnTo>
                  <a:pt x="5219616" y="0"/>
                </a:lnTo>
                <a:lnTo>
                  <a:pt x="5219616" y="7133782"/>
                </a:lnTo>
                <a:lnTo>
                  <a:pt x="0" y="71337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953" r="-10026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2" name="Group 12"/>
          <p:cNvGrpSpPr/>
          <p:nvPr/>
        </p:nvGrpSpPr>
        <p:grpSpPr>
          <a:xfrm>
            <a:off x="10695743" y="2111413"/>
            <a:ext cx="4256992" cy="7796307"/>
            <a:chOff x="0" y="0"/>
            <a:chExt cx="1121183" cy="205334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21183" cy="2053348"/>
            </a:xfrm>
            <a:custGeom>
              <a:avLst/>
              <a:gdLst/>
              <a:ahLst/>
              <a:cxnLst/>
              <a:rect l="l" t="t" r="r" b="b"/>
              <a:pathLst>
                <a:path w="1121183" h="2053348">
                  <a:moveTo>
                    <a:pt x="0" y="0"/>
                  </a:moveTo>
                  <a:lnTo>
                    <a:pt x="1121183" y="0"/>
                  </a:lnTo>
                  <a:lnTo>
                    <a:pt x="1121183" y="2053348"/>
                  </a:lnTo>
                  <a:lnTo>
                    <a:pt x="0" y="2053348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19050"/>
              <a:ext cx="1121183" cy="2072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9653867" y="2111413"/>
            <a:ext cx="5298868" cy="8458832"/>
          </a:xfrm>
          <a:custGeom>
            <a:avLst/>
            <a:gdLst/>
            <a:ahLst/>
            <a:cxnLst/>
            <a:rect l="l" t="t" r="r" b="b"/>
            <a:pathLst>
              <a:path w="5298868" h="8458832">
                <a:moveTo>
                  <a:pt x="0" y="0"/>
                </a:moveTo>
                <a:lnTo>
                  <a:pt x="5298867" y="0"/>
                </a:lnTo>
                <a:lnTo>
                  <a:pt x="5298867" y="8458832"/>
                </a:lnTo>
                <a:lnTo>
                  <a:pt x="0" y="84588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000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741870" y="3136515"/>
            <a:ext cx="1921176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894365" y="964805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 Bold"/>
              </a:rPr>
              <a:t>P4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  P4MM   P4GM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21902" t="20648" r="22991" b="33787"/>
          <a:stretch>
            <a:fillRect/>
          </a:stretch>
        </p:blipFill>
        <p:spPr>
          <a:xfrm>
            <a:off x="5871048" y="2981747"/>
            <a:ext cx="6545905" cy="627655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87170" y="1277407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>
                <a:solidFill>
                  <a:srgbClr val="231F20"/>
                </a:solidFill>
                <a:latin typeface="Oswald Bold"/>
              </a:rPr>
              <a:t>ANIMATION P4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142191" y="888605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SQUARE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365355" y="288798"/>
            <a:ext cx="6594188" cy="2237473"/>
            <a:chOff x="0" y="0"/>
            <a:chExt cx="1736741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6741" cy="589293"/>
            </a:xfrm>
            <a:custGeom>
              <a:avLst/>
              <a:gdLst/>
              <a:ahLst/>
              <a:cxnLst/>
              <a:rect l="l" t="t" r="r" b="b"/>
              <a:pathLst>
                <a:path w="1736741" h="589293">
                  <a:moveTo>
                    <a:pt x="0" y="0"/>
                  </a:moveTo>
                  <a:lnTo>
                    <a:pt x="1736741" y="0"/>
                  </a:lnTo>
                  <a:lnTo>
                    <a:pt x="1736741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736741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5812076" y="2787885"/>
            <a:ext cx="8405562" cy="6470415"/>
          </a:xfrm>
          <a:custGeom>
            <a:avLst/>
            <a:gdLst/>
            <a:ahLst/>
            <a:cxnLst/>
            <a:rect l="l" t="t" r="r" b="b"/>
            <a:pathLst>
              <a:path w="8405562" h="6470415">
                <a:moveTo>
                  <a:pt x="0" y="0"/>
                </a:moveTo>
                <a:lnTo>
                  <a:pt x="8405562" y="0"/>
                </a:lnTo>
                <a:lnTo>
                  <a:pt x="8405562" y="6470415"/>
                </a:lnTo>
                <a:lnTo>
                  <a:pt x="0" y="64704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028700" y="3436255"/>
            <a:ext cx="4007324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P4MM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894365" y="964805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P4  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P4MM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  P4GM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4693037" y="2057400"/>
            <a:ext cx="7731522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26744" y="607229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>
                <a:solidFill>
                  <a:srgbClr val="231F20"/>
                </a:solidFill>
                <a:latin typeface="Oswald Bold"/>
              </a:rPr>
              <a:t>ANIMATION P4MM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2142191" y="888605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SQUARE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365355" y="288798"/>
            <a:ext cx="6594188" cy="2237473"/>
            <a:chOff x="0" y="0"/>
            <a:chExt cx="1736741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736741" cy="589293"/>
            </a:xfrm>
            <a:custGeom>
              <a:avLst/>
              <a:gdLst/>
              <a:ahLst/>
              <a:cxnLst/>
              <a:rect l="l" t="t" r="r" b="b"/>
              <a:pathLst>
                <a:path w="1736741" h="589293">
                  <a:moveTo>
                    <a:pt x="0" y="0"/>
                  </a:moveTo>
                  <a:lnTo>
                    <a:pt x="1736741" y="0"/>
                  </a:lnTo>
                  <a:lnTo>
                    <a:pt x="1736741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1736741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5400000">
            <a:off x="881955" y="3200538"/>
            <a:ext cx="4449189" cy="4453661"/>
          </a:xfrm>
          <a:custGeom>
            <a:avLst/>
            <a:gdLst/>
            <a:ahLst/>
            <a:cxnLst/>
            <a:rect l="l" t="t" r="r" b="b"/>
            <a:pathLst>
              <a:path w="4449189" h="4453661">
                <a:moveTo>
                  <a:pt x="0" y="0"/>
                </a:moveTo>
                <a:lnTo>
                  <a:pt x="4449190" y="0"/>
                </a:lnTo>
                <a:lnTo>
                  <a:pt x="4449190" y="4453661"/>
                </a:lnTo>
                <a:lnTo>
                  <a:pt x="0" y="44536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208723" y="8416041"/>
            <a:ext cx="1750819" cy="1491679"/>
          </a:xfrm>
          <a:custGeom>
            <a:avLst/>
            <a:gdLst/>
            <a:ahLst/>
            <a:cxnLst/>
            <a:rect l="l" t="t" r="r" b="b"/>
            <a:pathLst>
              <a:path w="1750819" h="1491679">
                <a:moveTo>
                  <a:pt x="0" y="0"/>
                </a:moveTo>
                <a:lnTo>
                  <a:pt x="1750820" y="0"/>
                </a:lnTo>
                <a:lnTo>
                  <a:pt x="1750820" y="1491679"/>
                </a:lnTo>
                <a:lnTo>
                  <a:pt x="0" y="1491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83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211408" y="2876983"/>
            <a:ext cx="10307893" cy="5539059"/>
          </a:xfrm>
          <a:custGeom>
            <a:avLst/>
            <a:gdLst/>
            <a:ahLst/>
            <a:cxnLst/>
            <a:rect l="l" t="t" r="r" b="b"/>
            <a:pathLst>
              <a:path w="10307893" h="5539059">
                <a:moveTo>
                  <a:pt x="0" y="0"/>
                </a:moveTo>
                <a:lnTo>
                  <a:pt x="10307893" y="0"/>
                </a:lnTo>
                <a:lnTo>
                  <a:pt x="10307893" y="5539058"/>
                </a:lnTo>
                <a:lnTo>
                  <a:pt x="0" y="55390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7697659" y="7899783"/>
            <a:ext cx="4007324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P4GM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94365" y="964805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P4   P4MM  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P4GM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74426" y="3206190"/>
            <a:ext cx="3474003" cy="647719"/>
            <a:chOff x="0" y="0"/>
            <a:chExt cx="914964" cy="170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914964" cy="227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DM Sans Bold"/>
                </a:rPr>
                <a:t>P or C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887170" y="1277407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>
                <a:solidFill>
                  <a:srgbClr val="231F20"/>
                </a:solidFill>
                <a:latin typeface="Oswald Bold"/>
              </a:rPr>
              <a:t>CLASSIFICATION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30975" y="4026191"/>
            <a:ext cx="3360904" cy="3655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0"/>
              </a:lnSpc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P:</a:t>
            </a:r>
            <a:r>
              <a:rPr lang="en-US" sz="3000" spc="294">
                <a:solidFill>
                  <a:srgbClr val="231F20"/>
                </a:solidFill>
                <a:latin typeface="DM Sans"/>
              </a:rPr>
              <a:t> oblique, rectangular, square, hexagonal</a:t>
            </a:r>
          </a:p>
          <a:p>
            <a:pPr>
              <a:lnSpc>
                <a:spcPts val="4140"/>
              </a:lnSpc>
            </a:pPr>
            <a:endParaRPr lang="en-US" sz="3000" spc="294">
              <a:solidFill>
                <a:srgbClr val="231F20"/>
              </a:solidFill>
              <a:latin typeface="DM Sans"/>
            </a:endParaRPr>
          </a:p>
          <a:p>
            <a:pPr marL="0" lvl="0" indent="0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C:</a:t>
            </a:r>
            <a:r>
              <a:rPr lang="en-US" sz="3000" spc="294">
                <a:solidFill>
                  <a:srgbClr val="231F20"/>
                </a:solidFill>
                <a:latin typeface="DM Sans"/>
              </a:rPr>
              <a:t> centred rectangular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7218805" y="3206190"/>
            <a:ext cx="3474003" cy="647719"/>
            <a:chOff x="0" y="0"/>
            <a:chExt cx="914964" cy="1705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914964" cy="227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DM Sans Bold"/>
                </a:rPr>
                <a:t>numbers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486499" y="3957533"/>
            <a:ext cx="5147105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140"/>
              </a:lnSpc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2: </a:t>
            </a:r>
            <a:r>
              <a:rPr lang="en-US" sz="3000" spc="294">
                <a:solidFill>
                  <a:srgbClr val="231F20"/>
                </a:solidFill>
                <a:latin typeface="DM Sans"/>
                <a:ea typeface="DM Sans"/>
              </a:rPr>
              <a:t>180° turn (half-turn)</a:t>
            </a:r>
          </a:p>
          <a:p>
            <a:pPr algn="just">
              <a:lnSpc>
                <a:spcPts val="4140"/>
              </a:lnSpc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3:</a:t>
            </a:r>
            <a:r>
              <a:rPr lang="en-US" sz="3000" spc="294">
                <a:solidFill>
                  <a:srgbClr val="231F20"/>
                </a:solidFill>
                <a:latin typeface="DM Sans"/>
                <a:ea typeface="DM Sans"/>
              </a:rPr>
              <a:t> 120°</a:t>
            </a:r>
          </a:p>
          <a:p>
            <a:pPr algn="just">
              <a:lnSpc>
                <a:spcPts val="4140"/>
              </a:lnSpc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4: </a:t>
            </a:r>
            <a:r>
              <a:rPr lang="en-US" sz="3000" spc="294">
                <a:solidFill>
                  <a:srgbClr val="231F20"/>
                </a:solidFill>
                <a:latin typeface="DM Sans"/>
                <a:ea typeface="DM Sans"/>
              </a:rPr>
              <a:t>90° turn</a:t>
            </a:r>
          </a:p>
          <a:p>
            <a:pPr marL="0" lvl="0" indent="0" algn="just">
              <a:lnSpc>
                <a:spcPts val="4140"/>
              </a:lnSpc>
              <a:spcBef>
                <a:spcPct val="0"/>
              </a:spcBef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6:</a:t>
            </a:r>
            <a:r>
              <a:rPr lang="en-US" sz="3000" spc="294">
                <a:solidFill>
                  <a:srgbClr val="231F20"/>
                </a:solidFill>
                <a:latin typeface="DM Sans"/>
                <a:ea typeface="DM Sans"/>
              </a:rPr>
              <a:t> 60° turn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3284209" y="3206190"/>
            <a:ext cx="3474003" cy="647719"/>
            <a:chOff x="0" y="0"/>
            <a:chExt cx="914964" cy="1705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14964" cy="170593"/>
            </a:xfrm>
            <a:custGeom>
              <a:avLst/>
              <a:gdLst/>
              <a:ahLst/>
              <a:cxnLst/>
              <a:rect l="l" t="t" r="r" b="b"/>
              <a:pathLst>
                <a:path w="914964" h="170593">
                  <a:moveTo>
                    <a:pt x="0" y="0"/>
                  </a:moveTo>
                  <a:lnTo>
                    <a:pt x="914964" y="0"/>
                  </a:lnTo>
                  <a:lnTo>
                    <a:pt x="914964" y="170593"/>
                  </a:lnTo>
                  <a:lnTo>
                    <a:pt x="0" y="170593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914964" cy="227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r>
                <a:rPr lang="en-US" sz="2981" spc="29">
                  <a:solidFill>
                    <a:srgbClr val="FFFFFF"/>
                  </a:solidFill>
                  <a:latin typeface="DM Sans Bold"/>
                </a:rPr>
                <a:t>m and g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340758" y="4026191"/>
            <a:ext cx="3417453" cy="5227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40"/>
              </a:lnSpc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m:</a:t>
            </a:r>
            <a:r>
              <a:rPr lang="en-US" sz="3000" spc="294">
                <a:solidFill>
                  <a:srgbClr val="231F20"/>
                </a:solidFill>
                <a:latin typeface="DM Sans"/>
              </a:rPr>
              <a:t> mirror (reflection line)</a:t>
            </a:r>
          </a:p>
          <a:p>
            <a:pPr>
              <a:lnSpc>
                <a:spcPts val="4140"/>
              </a:lnSpc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g:</a:t>
            </a:r>
            <a:r>
              <a:rPr lang="en-US" sz="3000" spc="294">
                <a:solidFill>
                  <a:srgbClr val="231F20"/>
                </a:solidFill>
                <a:latin typeface="DM Sans"/>
              </a:rPr>
              <a:t> glide reflection</a:t>
            </a:r>
          </a:p>
          <a:p>
            <a:pPr>
              <a:lnSpc>
                <a:spcPts val="4140"/>
              </a:lnSpc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mm:</a:t>
            </a:r>
            <a:r>
              <a:rPr lang="en-US" sz="3000" spc="294">
                <a:solidFill>
                  <a:srgbClr val="231F20"/>
                </a:solidFill>
                <a:latin typeface="DM Sans"/>
              </a:rPr>
              <a:t> mirrors in 2 directions</a:t>
            </a:r>
          </a:p>
          <a:p>
            <a:pPr>
              <a:lnSpc>
                <a:spcPts val="4140"/>
              </a:lnSpc>
            </a:pPr>
            <a:r>
              <a:rPr lang="en-US" sz="3000" spc="294">
                <a:solidFill>
                  <a:srgbClr val="231F20"/>
                </a:solidFill>
                <a:latin typeface="DM Sans Bold"/>
              </a:rPr>
              <a:t>gg:</a:t>
            </a:r>
            <a:r>
              <a:rPr lang="en-US" sz="3000" spc="294">
                <a:solidFill>
                  <a:srgbClr val="231F20"/>
                </a:solidFill>
                <a:latin typeface="DM Sans"/>
              </a:rPr>
              <a:t> glide reflections in 2 directions</a:t>
            </a:r>
          </a:p>
          <a:p>
            <a:pPr marL="0" lvl="0" indent="0">
              <a:lnSpc>
                <a:spcPts val="4140"/>
              </a:lnSpc>
              <a:spcBef>
                <a:spcPct val="0"/>
              </a:spcBef>
            </a:pPr>
            <a:endParaRPr lang="en-US" sz="3000" spc="294">
              <a:solidFill>
                <a:srgbClr val="231F20"/>
              </a:solidFill>
              <a:latin typeface="DM San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24209" y="478638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HEXAGONAL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148139" y="288798"/>
            <a:ext cx="9811403" cy="2237473"/>
            <a:chOff x="0" y="0"/>
            <a:chExt cx="2584073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4073" cy="589293"/>
            </a:xfrm>
            <a:custGeom>
              <a:avLst/>
              <a:gdLst/>
              <a:ahLst/>
              <a:cxnLst/>
              <a:rect l="l" t="t" r="r" b="b"/>
              <a:pathLst>
                <a:path w="2584073" h="589293">
                  <a:moveTo>
                    <a:pt x="0" y="0"/>
                  </a:moveTo>
                  <a:lnTo>
                    <a:pt x="2584073" y="0"/>
                  </a:lnTo>
                  <a:lnTo>
                    <a:pt x="2584073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584073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3099981" y="2305151"/>
            <a:ext cx="13494784" cy="7602569"/>
          </a:xfrm>
          <a:custGeom>
            <a:avLst/>
            <a:gdLst/>
            <a:ahLst/>
            <a:cxnLst/>
            <a:rect l="l" t="t" r="r" b="b"/>
            <a:pathLst>
              <a:path w="13494784" h="7602569">
                <a:moveTo>
                  <a:pt x="0" y="0"/>
                </a:moveTo>
                <a:lnTo>
                  <a:pt x="13494784" y="0"/>
                </a:lnTo>
                <a:lnTo>
                  <a:pt x="13494784" y="7602569"/>
                </a:lnTo>
                <a:lnTo>
                  <a:pt x="0" y="7602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624209" y="2885186"/>
            <a:ext cx="4007324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16408" y="873743"/>
            <a:ext cx="9971021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 Bold"/>
              </a:rPr>
              <a:t>P3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  P3M1   P31M   P6   P6MM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16795"/>
          <a:stretch>
            <a:fillRect/>
          </a:stretch>
        </p:blipFill>
        <p:spPr>
          <a:xfrm>
            <a:off x="5048885" y="2620372"/>
            <a:ext cx="7229547" cy="68473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887170" y="1277407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>
                <a:solidFill>
                  <a:srgbClr val="231F20"/>
                </a:solidFill>
                <a:latin typeface="Oswald Bold"/>
              </a:rPr>
              <a:t>ANIMATION P3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24209" y="478638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HEXAGONAL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148139" y="288798"/>
            <a:ext cx="9811403" cy="2237473"/>
            <a:chOff x="0" y="0"/>
            <a:chExt cx="2584073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4073" cy="589293"/>
            </a:xfrm>
            <a:custGeom>
              <a:avLst/>
              <a:gdLst/>
              <a:ahLst/>
              <a:cxnLst/>
              <a:rect l="l" t="t" r="r" b="b"/>
              <a:pathLst>
                <a:path w="2584073" h="589293">
                  <a:moveTo>
                    <a:pt x="0" y="0"/>
                  </a:moveTo>
                  <a:lnTo>
                    <a:pt x="2584073" y="0"/>
                  </a:lnTo>
                  <a:lnTo>
                    <a:pt x="2584073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584073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624209" y="3271279"/>
            <a:ext cx="6154468" cy="4620499"/>
          </a:xfrm>
          <a:custGeom>
            <a:avLst/>
            <a:gdLst/>
            <a:ahLst/>
            <a:cxnLst/>
            <a:rect l="l" t="t" r="r" b="b"/>
            <a:pathLst>
              <a:path w="6154468" h="4620499">
                <a:moveTo>
                  <a:pt x="0" y="0"/>
                </a:moveTo>
                <a:lnTo>
                  <a:pt x="6154468" y="0"/>
                </a:lnTo>
                <a:lnTo>
                  <a:pt x="6154468" y="4620499"/>
                </a:lnTo>
                <a:lnTo>
                  <a:pt x="0" y="46204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7640343" y="2848655"/>
            <a:ext cx="7652764" cy="5652199"/>
          </a:xfrm>
          <a:custGeom>
            <a:avLst/>
            <a:gdLst/>
            <a:ahLst/>
            <a:cxnLst/>
            <a:rect l="l" t="t" r="r" b="b"/>
            <a:pathLst>
              <a:path w="7652764" h="5652199">
                <a:moveTo>
                  <a:pt x="0" y="0"/>
                </a:moveTo>
                <a:lnTo>
                  <a:pt x="7652764" y="0"/>
                </a:lnTo>
                <a:lnTo>
                  <a:pt x="7652764" y="5652199"/>
                </a:lnTo>
                <a:lnTo>
                  <a:pt x="0" y="565219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1964988" y="7571958"/>
            <a:ext cx="4007324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P3M1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416408" y="873743"/>
            <a:ext cx="9971021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P3  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P3M1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  P31M   P6   P6MM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3563" b="3563"/>
          <a:stretch>
            <a:fillRect/>
          </a:stretch>
        </p:blipFill>
        <p:spPr>
          <a:xfrm>
            <a:off x="5051154" y="1698878"/>
            <a:ext cx="7641173" cy="82296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26744" y="388159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>
                <a:solidFill>
                  <a:srgbClr val="231F20"/>
                </a:solidFill>
                <a:latin typeface="Oswald Bold"/>
              </a:rPr>
              <a:t>ANIMATION P3M1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24209" y="478638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HEXAGONAL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148139" y="288798"/>
            <a:ext cx="9811403" cy="2237473"/>
            <a:chOff x="0" y="0"/>
            <a:chExt cx="2584073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4073" cy="589293"/>
            </a:xfrm>
            <a:custGeom>
              <a:avLst/>
              <a:gdLst/>
              <a:ahLst/>
              <a:cxnLst/>
              <a:rect l="l" t="t" r="r" b="b"/>
              <a:pathLst>
                <a:path w="2584073" h="589293">
                  <a:moveTo>
                    <a:pt x="0" y="0"/>
                  </a:moveTo>
                  <a:lnTo>
                    <a:pt x="2584073" y="0"/>
                  </a:lnTo>
                  <a:lnTo>
                    <a:pt x="2584073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584073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683909" y="2506651"/>
            <a:ext cx="6569529" cy="7401069"/>
            <a:chOff x="0" y="0"/>
            <a:chExt cx="1730246" cy="19492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730246" cy="1949253"/>
            </a:xfrm>
            <a:custGeom>
              <a:avLst/>
              <a:gdLst/>
              <a:ahLst/>
              <a:cxnLst/>
              <a:rect l="l" t="t" r="r" b="b"/>
              <a:pathLst>
                <a:path w="1730246" h="1949253">
                  <a:moveTo>
                    <a:pt x="0" y="0"/>
                  </a:moveTo>
                  <a:lnTo>
                    <a:pt x="1730246" y="0"/>
                  </a:lnTo>
                  <a:lnTo>
                    <a:pt x="1730246" y="1949253"/>
                  </a:lnTo>
                  <a:lnTo>
                    <a:pt x="0" y="1949253"/>
                  </a:lnTo>
                  <a:close/>
                </a:path>
              </a:pathLst>
            </a:custGeom>
            <a:solidFill>
              <a:srgbClr val="F2F4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1730246" cy="19683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5621677" y="2506651"/>
            <a:ext cx="9210564" cy="7401069"/>
          </a:xfrm>
          <a:custGeom>
            <a:avLst/>
            <a:gdLst/>
            <a:ahLst/>
            <a:cxnLst/>
            <a:rect l="l" t="t" r="r" b="b"/>
            <a:pathLst>
              <a:path w="9210564" h="7401069">
                <a:moveTo>
                  <a:pt x="0" y="0"/>
                </a:moveTo>
                <a:lnTo>
                  <a:pt x="9210564" y="0"/>
                </a:lnTo>
                <a:lnTo>
                  <a:pt x="9210564" y="7401069"/>
                </a:lnTo>
                <a:lnTo>
                  <a:pt x="0" y="74010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624209" y="3045411"/>
            <a:ext cx="4007324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P31M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416408" y="873743"/>
            <a:ext cx="9971021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P3   P3M1  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P31M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  P6   P6MM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6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13962" t="4699" r="13187" b="16032"/>
          <a:stretch>
            <a:fillRect/>
          </a:stretch>
        </p:blipFill>
        <p:spPr>
          <a:xfrm>
            <a:off x="3335718" y="2981747"/>
            <a:ext cx="6201447" cy="5142036"/>
          </a:xfrm>
          <a:prstGeom prst="rect">
            <a:avLst/>
          </a:prstGeom>
        </p:spPr>
      </p:pic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l="21719" t="22684" r="36391" b="18274"/>
          <a:stretch>
            <a:fillRect/>
          </a:stretch>
        </p:blipFill>
        <p:spPr>
          <a:xfrm>
            <a:off x="11056077" y="3123370"/>
            <a:ext cx="4523700" cy="48587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887170" y="1277407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>
                <a:solidFill>
                  <a:srgbClr val="231F20"/>
                </a:solidFill>
                <a:latin typeface="Oswald Bold"/>
              </a:rPr>
              <a:t>ANIMATION P31M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100000">
                <p:cTn id="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624209" y="478638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HEXAGONAL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8148139" y="288798"/>
            <a:ext cx="9811403" cy="2237473"/>
            <a:chOff x="0" y="0"/>
            <a:chExt cx="2584073" cy="5892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584073" cy="589293"/>
            </a:xfrm>
            <a:custGeom>
              <a:avLst/>
              <a:gdLst/>
              <a:ahLst/>
              <a:cxnLst/>
              <a:rect l="l" t="t" r="r" b="b"/>
              <a:pathLst>
                <a:path w="2584073" h="589293">
                  <a:moveTo>
                    <a:pt x="0" y="0"/>
                  </a:moveTo>
                  <a:lnTo>
                    <a:pt x="2584073" y="0"/>
                  </a:lnTo>
                  <a:lnTo>
                    <a:pt x="2584073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2584073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28700" y="3009655"/>
            <a:ext cx="15481843" cy="5007814"/>
          </a:xfrm>
          <a:custGeom>
            <a:avLst/>
            <a:gdLst/>
            <a:ahLst/>
            <a:cxnLst/>
            <a:rect l="l" t="t" r="r" b="b"/>
            <a:pathLst>
              <a:path w="15481843" h="5007814">
                <a:moveTo>
                  <a:pt x="0" y="0"/>
                </a:moveTo>
                <a:lnTo>
                  <a:pt x="15481843" y="0"/>
                </a:lnTo>
                <a:lnTo>
                  <a:pt x="15481843" y="5007814"/>
                </a:lnTo>
                <a:lnTo>
                  <a:pt x="0" y="50078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8148139" y="8329404"/>
            <a:ext cx="4007324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16408" y="873743"/>
            <a:ext cx="9971021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P3   P3M1   P31M  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P6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  P6MM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479722" y="-4833750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4176364">
            <a:off x="-4105129" y="653023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6"/>
                </a:lnTo>
                <a:lnTo>
                  <a:pt x="0" y="7815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5" name="Picture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6107"/>
          <a:stretch>
            <a:fillRect/>
          </a:stretch>
        </p:blipFill>
        <p:spPr>
          <a:xfrm>
            <a:off x="4973366" y="2420581"/>
            <a:ext cx="7459734" cy="772696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926744" y="586286"/>
            <a:ext cx="11552977" cy="11667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87"/>
              </a:lnSpc>
            </a:pPr>
            <a:r>
              <a:rPr lang="en-US" sz="6947" spc="368">
                <a:solidFill>
                  <a:srgbClr val="231F20"/>
                </a:solidFill>
                <a:latin typeface="Oswald Bold"/>
              </a:rPr>
              <a:t>ANIMATION P6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624209" y="478638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HEXAGONAL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148139" y="288798"/>
            <a:ext cx="9811403" cy="2237473"/>
            <a:chOff x="0" y="0"/>
            <a:chExt cx="2584073" cy="5892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584073" cy="589293"/>
            </a:xfrm>
            <a:custGeom>
              <a:avLst/>
              <a:gdLst/>
              <a:ahLst/>
              <a:cxnLst/>
              <a:rect l="l" t="t" r="r" b="b"/>
              <a:pathLst>
                <a:path w="2584073" h="589293">
                  <a:moveTo>
                    <a:pt x="0" y="0"/>
                  </a:moveTo>
                  <a:lnTo>
                    <a:pt x="2584073" y="0"/>
                  </a:lnTo>
                  <a:lnTo>
                    <a:pt x="2584073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584073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6208723" y="8416041"/>
            <a:ext cx="1750819" cy="1491679"/>
          </a:xfrm>
          <a:custGeom>
            <a:avLst/>
            <a:gdLst/>
            <a:ahLst/>
            <a:cxnLst/>
            <a:rect l="l" t="t" r="r" b="b"/>
            <a:pathLst>
              <a:path w="1750819" h="1491679">
                <a:moveTo>
                  <a:pt x="0" y="0"/>
                </a:moveTo>
                <a:lnTo>
                  <a:pt x="1750820" y="0"/>
                </a:lnTo>
                <a:lnTo>
                  <a:pt x="1750820" y="1491679"/>
                </a:lnTo>
                <a:lnTo>
                  <a:pt x="0" y="14916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83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98431" y="2700783"/>
            <a:ext cx="17094164" cy="5540746"/>
          </a:xfrm>
          <a:custGeom>
            <a:avLst/>
            <a:gdLst/>
            <a:ahLst/>
            <a:cxnLst/>
            <a:rect l="l" t="t" r="r" b="b"/>
            <a:pathLst>
              <a:path w="17094164" h="5540746">
                <a:moveTo>
                  <a:pt x="0" y="0"/>
                </a:moveTo>
                <a:lnTo>
                  <a:pt x="17094165" y="0"/>
                </a:lnTo>
                <a:lnTo>
                  <a:pt x="17094165" y="5540746"/>
                </a:lnTo>
                <a:lnTo>
                  <a:pt x="0" y="55407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6698478" y="8329404"/>
            <a:ext cx="4007324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P6MM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16408" y="873743"/>
            <a:ext cx="9971021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P3   P3M1   P31M   P6  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P6MM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3407869">
            <a:off x="12052165" y="1118883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8203215" y="7962246"/>
            <a:ext cx="4876482" cy="516424"/>
          </a:xfrm>
          <a:custGeom>
            <a:avLst/>
            <a:gdLst/>
            <a:ahLst/>
            <a:cxnLst/>
            <a:rect l="l" t="t" r="r" b="b"/>
            <a:pathLst>
              <a:path w="4876482" h="516424">
                <a:moveTo>
                  <a:pt x="0" y="0"/>
                </a:moveTo>
                <a:lnTo>
                  <a:pt x="4876483" y="0"/>
                </a:lnTo>
                <a:lnTo>
                  <a:pt x="4876483" y="516423"/>
                </a:lnTo>
                <a:lnTo>
                  <a:pt x="0" y="5164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649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0641457" y="2307522"/>
            <a:ext cx="11506979" cy="7671319"/>
          </a:xfrm>
          <a:custGeom>
            <a:avLst/>
            <a:gdLst/>
            <a:ahLst/>
            <a:cxnLst/>
            <a:rect l="l" t="t" r="r" b="b"/>
            <a:pathLst>
              <a:path w="11506979" h="7671319">
                <a:moveTo>
                  <a:pt x="0" y="0"/>
                </a:moveTo>
                <a:lnTo>
                  <a:pt x="11506979" y="0"/>
                </a:lnTo>
                <a:lnTo>
                  <a:pt x="11506979" y="7671319"/>
                </a:lnTo>
                <a:lnTo>
                  <a:pt x="0" y="76713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8220749" y="3205532"/>
            <a:ext cx="4858949" cy="4794814"/>
            <a:chOff x="0" y="0"/>
            <a:chExt cx="1279723" cy="126283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79723" cy="1262832"/>
            </a:xfrm>
            <a:custGeom>
              <a:avLst/>
              <a:gdLst/>
              <a:ahLst/>
              <a:cxnLst/>
              <a:rect l="l" t="t" r="r" b="b"/>
              <a:pathLst>
                <a:path w="1279723" h="1262832">
                  <a:moveTo>
                    <a:pt x="0" y="0"/>
                  </a:moveTo>
                  <a:lnTo>
                    <a:pt x="1279723" y="0"/>
                  </a:lnTo>
                  <a:lnTo>
                    <a:pt x="1279723" y="1262832"/>
                  </a:lnTo>
                  <a:lnTo>
                    <a:pt x="0" y="1262832"/>
                  </a:lnTo>
                  <a:close/>
                </a:path>
              </a:pathLst>
            </a:custGeom>
            <a:solidFill>
              <a:srgbClr val="1A1A1A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279723" cy="13199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11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3407869">
            <a:off x="-4696947" y="10150458"/>
            <a:ext cx="12471670" cy="5351480"/>
          </a:xfrm>
          <a:custGeom>
            <a:avLst/>
            <a:gdLst/>
            <a:ahLst/>
            <a:cxnLst/>
            <a:rect l="l" t="t" r="r" b="b"/>
            <a:pathLst>
              <a:path w="12471670" h="5351480">
                <a:moveTo>
                  <a:pt x="0" y="0"/>
                </a:moveTo>
                <a:lnTo>
                  <a:pt x="12471670" y="0"/>
                </a:lnTo>
                <a:lnTo>
                  <a:pt x="12471670" y="5351480"/>
                </a:lnTo>
                <a:lnTo>
                  <a:pt x="0" y="53514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9365769" y="3791077"/>
            <a:ext cx="2551375" cy="2622909"/>
          </a:xfrm>
          <a:custGeom>
            <a:avLst/>
            <a:gdLst/>
            <a:ahLst/>
            <a:cxnLst/>
            <a:rect l="l" t="t" r="r" b="b"/>
            <a:pathLst>
              <a:path w="2551375" h="2622909">
                <a:moveTo>
                  <a:pt x="0" y="0"/>
                </a:moveTo>
                <a:lnTo>
                  <a:pt x="2551375" y="0"/>
                </a:lnTo>
                <a:lnTo>
                  <a:pt x="2551375" y="2622909"/>
                </a:lnTo>
                <a:lnTo>
                  <a:pt x="0" y="26229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80985" y="644605"/>
            <a:ext cx="15181664" cy="2560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903"/>
              </a:lnSpc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YES, THE MATHEMATIKON CAN DO BETTER!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9642" y="3962232"/>
            <a:ext cx="6937828" cy="208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>
              <a:lnSpc>
                <a:spcPts val="4140"/>
              </a:lnSpc>
              <a:buFont typeface="Arial"/>
              <a:buChar char="•"/>
            </a:pPr>
            <a:r>
              <a:rPr lang="en-US" sz="3000" spc="294">
                <a:solidFill>
                  <a:srgbClr val="231F20"/>
                </a:solidFill>
                <a:latin typeface="DM Sans"/>
              </a:rPr>
              <a:t>there’s no need to travel to Spain - just stay in Heidelberg &amp; visit the Mathematikon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498723" y="6552336"/>
            <a:ext cx="4135657" cy="1405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n-US" sz="4081" spc="399">
                <a:solidFill>
                  <a:srgbClr val="FDFBFB"/>
                </a:solidFill>
                <a:latin typeface="DM Sans Bold"/>
              </a:rPr>
              <a:t>HEGL SEMINAR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69" y="0"/>
            <a:ext cx="18193662" cy="10287000"/>
          </a:xfrm>
          <a:custGeom>
            <a:avLst/>
            <a:gdLst/>
            <a:ahLst/>
            <a:cxnLst/>
            <a:rect l="l" t="t" r="r" b="b"/>
            <a:pathLst>
              <a:path w="18193662" h="10287000">
                <a:moveTo>
                  <a:pt x="0" y="0"/>
                </a:moveTo>
                <a:lnTo>
                  <a:pt x="18193662" y="0"/>
                </a:lnTo>
                <a:lnTo>
                  <a:pt x="1819366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887923">
            <a:off x="13475833" y="-8787301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1538888" y="1195362"/>
            <a:ext cx="8904094" cy="159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015"/>
              </a:lnSpc>
              <a:spcBef>
                <a:spcPct val="0"/>
              </a:spcBef>
            </a:pPr>
            <a:r>
              <a:rPr lang="en-US" sz="9431" spc="924">
                <a:solidFill>
                  <a:srgbClr val="231F20"/>
                </a:solidFill>
                <a:latin typeface="Oswald Bold"/>
              </a:rPr>
              <a:t>SOURCES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227095" y="2798732"/>
            <a:ext cx="14431773" cy="6459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0"/>
              </a:lnSpc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Photos:</a:t>
            </a:r>
          </a:p>
          <a:p>
            <a:pPr marL="472024" lvl="1" indent="-236012">
              <a:lnSpc>
                <a:spcPts val="3060"/>
              </a:lnSpc>
              <a:buFont typeface="Arial"/>
              <a:buChar char="•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Wallpaper group examples</a:t>
            </a:r>
          </a:p>
          <a:p>
            <a:pPr marL="944049" lvl="2" indent="-314683">
              <a:lnSpc>
                <a:spcPts val="3060"/>
              </a:lnSpc>
              <a:buFont typeface="Arial"/>
              <a:buChar char="⚬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https://mathworld.wolfram.com/WallpaperGroups.html</a:t>
            </a:r>
          </a:p>
          <a:p>
            <a:pPr marL="472024" lvl="1" indent="-236012">
              <a:lnSpc>
                <a:spcPts val="3060"/>
              </a:lnSpc>
              <a:buFont typeface="Arial"/>
              <a:buChar char="•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Alhambra: </a:t>
            </a:r>
          </a:p>
          <a:p>
            <a:pPr marL="944049" lvl="2" indent="-314683">
              <a:lnSpc>
                <a:spcPts val="3060"/>
              </a:lnSpc>
              <a:buFont typeface="Arial"/>
              <a:buChar char="⚬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https://structures.uni-heidelberg.de/blog/posts/2023_01_palace_crystallographic/images/fig13.jpg</a:t>
            </a:r>
          </a:p>
          <a:p>
            <a:pPr marL="944049" lvl="2" indent="-314683">
              <a:lnSpc>
                <a:spcPts val="3060"/>
              </a:lnSpc>
              <a:buFont typeface="Arial"/>
              <a:buChar char="⚬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https://upload.wikimedia.org/wikipedia/commons/d/de/Dawn_Charles_V_Palace_Alhambra_Granada_AndalusiaSpain.jpg</a:t>
            </a:r>
          </a:p>
          <a:p>
            <a:pPr marL="944049" lvl="2" indent="-314683">
              <a:lnSpc>
                <a:spcPts val="3060"/>
              </a:lnSpc>
              <a:buFont typeface="Arial"/>
              <a:buChar char="⚬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https://structures.uni-heidelberg.de/blog/posts/2023_01_palace_crystallographic/images/fig12.jpg</a:t>
            </a:r>
          </a:p>
          <a:p>
            <a:pPr marL="472024" lvl="1" indent="-236012">
              <a:lnSpc>
                <a:spcPts val="3060"/>
              </a:lnSpc>
              <a:buFont typeface="Arial"/>
              <a:buChar char="•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Mathematikon:</a:t>
            </a:r>
          </a:p>
          <a:p>
            <a:pPr marL="944049" lvl="2" indent="-314683">
              <a:lnSpc>
                <a:spcPts val="3060"/>
              </a:lnSpc>
              <a:buFont typeface="Arial"/>
              <a:buChar char="⚬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https://www.katrinschacke.de/wp-content/uploads/2023/02/IM8A6649_logo-scaled.jpg</a:t>
            </a:r>
          </a:p>
          <a:p>
            <a:pPr>
              <a:lnSpc>
                <a:spcPts val="3060"/>
              </a:lnSpc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3D-files: </a:t>
            </a:r>
          </a:p>
          <a:p>
            <a:pPr marL="472024" lvl="1" indent="-236012">
              <a:lnSpc>
                <a:spcPts val="3060"/>
              </a:lnSpc>
              <a:buFont typeface="Arial"/>
              <a:buChar char="•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https://www.york.ac.uk/depts/maths/histstat/symmetry/wallpapers.htm</a:t>
            </a:r>
          </a:p>
          <a:p>
            <a:pPr>
              <a:lnSpc>
                <a:spcPts val="3060"/>
              </a:lnSpc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P3M1 vs. P31M:</a:t>
            </a:r>
          </a:p>
          <a:p>
            <a:pPr marL="472024" lvl="1" indent="-236012">
              <a:lnSpc>
                <a:spcPts val="3060"/>
              </a:lnSpc>
              <a:buFont typeface="Arial"/>
              <a:buChar char="•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https://tessellations.ca/2015/06/09/p31m-vs-p3m1/</a:t>
            </a:r>
          </a:p>
          <a:p>
            <a:pPr>
              <a:lnSpc>
                <a:spcPts val="3060"/>
              </a:lnSpc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Seminar literature:</a:t>
            </a:r>
          </a:p>
          <a:p>
            <a:pPr marL="472024" lvl="1" indent="-236012">
              <a:lnSpc>
                <a:spcPts val="3060"/>
              </a:lnSpc>
              <a:buFont typeface="Arial"/>
              <a:buChar char="•"/>
            </a:pPr>
            <a:r>
              <a:rPr lang="en-US" sz="2186">
                <a:solidFill>
                  <a:srgbClr val="100F0D"/>
                </a:solidFill>
                <a:latin typeface="Montserrat Light"/>
              </a:rPr>
              <a:t>Armstrong, M. A., Groups and symmetry. Springer, New York (1988). https: //link.springer.com/book/10.1007/978-1-4757-4034-9 </a:t>
            </a:r>
          </a:p>
        </p:txBody>
      </p:sp>
      <p:sp>
        <p:nvSpPr>
          <p:cNvPr id="6" name="Freeform 6"/>
          <p:cNvSpPr/>
          <p:nvPr/>
        </p:nvSpPr>
        <p:spPr>
          <a:xfrm rot="887923">
            <a:off x="-5959915" y="5322354"/>
            <a:ext cx="13977230" cy="14342307"/>
          </a:xfrm>
          <a:custGeom>
            <a:avLst/>
            <a:gdLst/>
            <a:ahLst/>
            <a:cxnLst/>
            <a:rect l="l" t="t" r="r" b="b"/>
            <a:pathLst>
              <a:path w="13977230" h="14342307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37650"/>
            <a:ext cx="13218132" cy="7473752"/>
          </a:xfrm>
          <a:custGeom>
            <a:avLst/>
            <a:gdLst/>
            <a:ahLst/>
            <a:cxnLst/>
            <a:rect l="l" t="t" r="r" b="b"/>
            <a:pathLst>
              <a:path w="13218132" h="7473752">
                <a:moveTo>
                  <a:pt x="0" y="0"/>
                </a:moveTo>
                <a:lnTo>
                  <a:pt x="13218132" y="0"/>
                </a:lnTo>
                <a:lnTo>
                  <a:pt x="13218132" y="7473752"/>
                </a:lnTo>
                <a:lnTo>
                  <a:pt x="0" y="74737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3463371" y="1344832"/>
            <a:ext cx="6970073" cy="6866570"/>
          </a:xfrm>
          <a:custGeom>
            <a:avLst/>
            <a:gdLst/>
            <a:ahLst/>
            <a:cxnLst/>
            <a:rect l="l" t="t" r="r" b="b"/>
            <a:pathLst>
              <a:path w="6970073" h="6866570">
                <a:moveTo>
                  <a:pt x="0" y="0"/>
                </a:moveTo>
                <a:lnTo>
                  <a:pt x="6970073" y="0"/>
                </a:lnTo>
                <a:lnTo>
                  <a:pt x="6970073" y="6866570"/>
                </a:lnTo>
                <a:lnTo>
                  <a:pt x="0" y="6866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73" t="-28036" r="-84986" b="-14981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15325" y="591293"/>
            <a:ext cx="7680815" cy="9104415"/>
          </a:xfrm>
          <a:custGeom>
            <a:avLst/>
            <a:gdLst/>
            <a:ahLst/>
            <a:cxnLst/>
            <a:rect l="l" t="t" r="r" b="b"/>
            <a:pathLst>
              <a:path w="7680815" h="9104415">
                <a:moveTo>
                  <a:pt x="0" y="0"/>
                </a:moveTo>
                <a:lnTo>
                  <a:pt x="7680815" y="0"/>
                </a:lnTo>
                <a:lnTo>
                  <a:pt x="7680815" y="9104414"/>
                </a:lnTo>
                <a:lnTo>
                  <a:pt x="0" y="910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638445" y="2391730"/>
            <a:ext cx="6970073" cy="6866570"/>
          </a:xfrm>
          <a:custGeom>
            <a:avLst/>
            <a:gdLst/>
            <a:ahLst/>
            <a:cxnLst/>
            <a:rect l="l" t="t" r="r" b="b"/>
            <a:pathLst>
              <a:path w="6970073" h="6866570">
                <a:moveTo>
                  <a:pt x="0" y="0"/>
                </a:moveTo>
                <a:lnTo>
                  <a:pt x="6970074" y="0"/>
                </a:lnTo>
                <a:lnTo>
                  <a:pt x="6970074" y="6866570"/>
                </a:lnTo>
                <a:lnTo>
                  <a:pt x="0" y="68665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73" t="-28036" r="-84986" b="-14981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24741" y="288798"/>
            <a:ext cx="4234801" cy="2237473"/>
            <a:chOff x="0" y="0"/>
            <a:chExt cx="1115339" cy="5892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5339" cy="589293"/>
            </a:xfrm>
            <a:custGeom>
              <a:avLst/>
              <a:gdLst/>
              <a:ahLst/>
              <a:cxnLst/>
              <a:rect l="l" t="t" r="r" b="b"/>
              <a:pathLst>
                <a:path w="1115339" h="589293">
                  <a:moveTo>
                    <a:pt x="0" y="0"/>
                  </a:moveTo>
                  <a:lnTo>
                    <a:pt x="1115339" y="0"/>
                  </a:lnTo>
                  <a:lnTo>
                    <a:pt x="111533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11533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790383" y="2708499"/>
            <a:ext cx="4643488" cy="6185669"/>
          </a:xfrm>
          <a:custGeom>
            <a:avLst/>
            <a:gdLst/>
            <a:ahLst/>
            <a:cxnLst/>
            <a:rect l="l" t="t" r="r" b="b"/>
            <a:pathLst>
              <a:path w="4643488" h="6185669">
                <a:moveTo>
                  <a:pt x="0" y="0"/>
                </a:moveTo>
                <a:lnTo>
                  <a:pt x="4643488" y="0"/>
                </a:lnTo>
                <a:lnTo>
                  <a:pt x="4643488" y="6185669"/>
                </a:lnTo>
                <a:lnTo>
                  <a:pt x="0" y="6185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2142191" y="888605"/>
            <a:ext cx="7416941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OBLIQUE</a:t>
            </a:r>
          </a:p>
        </p:txBody>
      </p:sp>
      <p:sp>
        <p:nvSpPr>
          <p:cNvPr id="12" name="Freeform 12"/>
          <p:cNvSpPr/>
          <p:nvPr/>
        </p:nvSpPr>
        <p:spPr>
          <a:xfrm>
            <a:off x="7460609" y="2526271"/>
            <a:ext cx="5485488" cy="5610451"/>
          </a:xfrm>
          <a:custGeom>
            <a:avLst/>
            <a:gdLst/>
            <a:ahLst/>
            <a:cxnLst/>
            <a:rect l="l" t="t" r="r" b="b"/>
            <a:pathLst>
              <a:path w="5485488" h="5610451">
                <a:moveTo>
                  <a:pt x="0" y="0"/>
                </a:moveTo>
                <a:lnTo>
                  <a:pt x="5485488" y="0"/>
                </a:lnTo>
                <a:lnTo>
                  <a:pt x="5485488" y="5610450"/>
                </a:lnTo>
                <a:lnTo>
                  <a:pt x="0" y="56104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3941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4740142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 Bold"/>
              </a:rPr>
              <a:t>P1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   P2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07126" y="8221378"/>
            <a:ext cx="1831449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724741" y="288798"/>
            <a:ext cx="4234801" cy="2237473"/>
            <a:chOff x="0" y="0"/>
            <a:chExt cx="1115339" cy="5892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15339" cy="589293"/>
            </a:xfrm>
            <a:custGeom>
              <a:avLst/>
              <a:gdLst/>
              <a:ahLst/>
              <a:cxnLst/>
              <a:rect l="l" t="t" r="r" b="b"/>
              <a:pathLst>
                <a:path w="1115339" h="589293">
                  <a:moveTo>
                    <a:pt x="0" y="0"/>
                  </a:moveTo>
                  <a:lnTo>
                    <a:pt x="1115339" y="0"/>
                  </a:lnTo>
                  <a:lnTo>
                    <a:pt x="111533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9050"/>
              <a:ext cx="111533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3752387" y="3086100"/>
            <a:ext cx="4476541" cy="4114800"/>
          </a:xfrm>
          <a:custGeom>
            <a:avLst/>
            <a:gdLst/>
            <a:ahLst/>
            <a:cxnLst/>
            <a:rect l="l" t="t" r="r" b="b"/>
            <a:pathLst>
              <a:path w="4476541" h="4114800">
                <a:moveTo>
                  <a:pt x="0" y="0"/>
                </a:moveTo>
                <a:lnTo>
                  <a:pt x="4476541" y="0"/>
                </a:lnTo>
                <a:lnTo>
                  <a:pt x="44765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6208723" y="8416041"/>
            <a:ext cx="1750819" cy="1491679"/>
          </a:xfrm>
          <a:custGeom>
            <a:avLst/>
            <a:gdLst/>
            <a:ahLst/>
            <a:cxnLst/>
            <a:rect l="l" t="t" r="r" b="b"/>
            <a:pathLst>
              <a:path w="1750819" h="1491679">
                <a:moveTo>
                  <a:pt x="0" y="0"/>
                </a:moveTo>
                <a:lnTo>
                  <a:pt x="1750820" y="0"/>
                </a:lnTo>
                <a:lnTo>
                  <a:pt x="1750820" y="1491679"/>
                </a:lnTo>
                <a:lnTo>
                  <a:pt x="0" y="14916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833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0061783" y="3136906"/>
            <a:ext cx="4394159" cy="4204412"/>
          </a:xfrm>
          <a:custGeom>
            <a:avLst/>
            <a:gdLst/>
            <a:ahLst/>
            <a:cxnLst/>
            <a:rect l="l" t="t" r="r" b="b"/>
            <a:pathLst>
              <a:path w="4394159" h="4204412">
                <a:moveTo>
                  <a:pt x="0" y="0"/>
                </a:moveTo>
                <a:lnTo>
                  <a:pt x="4394160" y="0"/>
                </a:lnTo>
                <a:lnTo>
                  <a:pt x="4394160" y="4204412"/>
                </a:lnTo>
                <a:lnTo>
                  <a:pt x="0" y="42044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2142191" y="888605"/>
            <a:ext cx="7416941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OBLIQUE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07126" y="8221378"/>
            <a:ext cx="1831449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740142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P1   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782520" y="288798"/>
            <a:ext cx="8177023" cy="2237473"/>
            <a:chOff x="0" y="0"/>
            <a:chExt cx="2153619" cy="5892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619" cy="589293"/>
            </a:xfrm>
            <a:custGeom>
              <a:avLst/>
              <a:gdLst/>
              <a:ahLst/>
              <a:cxnLst/>
              <a:rect l="l" t="t" r="r" b="b"/>
              <a:pathLst>
                <a:path w="2153619" h="589293">
                  <a:moveTo>
                    <a:pt x="0" y="0"/>
                  </a:moveTo>
                  <a:lnTo>
                    <a:pt x="2153619" y="0"/>
                  </a:lnTo>
                  <a:lnTo>
                    <a:pt x="215361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15361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939547" y="3158593"/>
            <a:ext cx="3513318" cy="4627138"/>
          </a:xfrm>
          <a:custGeom>
            <a:avLst/>
            <a:gdLst/>
            <a:ahLst/>
            <a:cxnLst/>
            <a:rect l="l" t="t" r="r" b="b"/>
            <a:pathLst>
              <a:path w="3513318" h="4627138">
                <a:moveTo>
                  <a:pt x="0" y="0"/>
                </a:moveTo>
                <a:lnTo>
                  <a:pt x="3513319" y="0"/>
                </a:lnTo>
                <a:lnTo>
                  <a:pt x="3513319" y="4627138"/>
                </a:lnTo>
                <a:lnTo>
                  <a:pt x="0" y="462713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214478" b="-83203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042294" y="2526271"/>
            <a:ext cx="6415735" cy="7563684"/>
          </a:xfrm>
          <a:custGeom>
            <a:avLst/>
            <a:gdLst/>
            <a:ahLst/>
            <a:cxnLst/>
            <a:rect l="l" t="t" r="r" b="b"/>
            <a:pathLst>
              <a:path w="6415735" h="7563684">
                <a:moveTo>
                  <a:pt x="0" y="0"/>
                </a:moveTo>
                <a:lnTo>
                  <a:pt x="6415735" y="0"/>
                </a:lnTo>
                <a:lnTo>
                  <a:pt x="6415735" y="7563684"/>
                </a:lnTo>
                <a:lnTo>
                  <a:pt x="0" y="75636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251" b="-1251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559356" y="888605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RECTANGULAR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50258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 Bold"/>
              </a:rPr>
              <a:t>PM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PG P2MM P2MG P2GG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9356" y="3436255"/>
            <a:ext cx="4097050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3662994" y="337474"/>
            <a:ext cx="4296549" cy="9570246"/>
            <a:chOff x="0" y="0"/>
            <a:chExt cx="1131601" cy="252055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1601" cy="2520559"/>
            </a:xfrm>
            <a:custGeom>
              <a:avLst/>
              <a:gdLst/>
              <a:ahLst/>
              <a:cxnLst/>
              <a:rect l="l" t="t" r="r" b="b"/>
              <a:pathLst>
                <a:path w="1131601" h="2520559">
                  <a:moveTo>
                    <a:pt x="0" y="0"/>
                  </a:moveTo>
                  <a:lnTo>
                    <a:pt x="1131601" y="0"/>
                  </a:lnTo>
                  <a:lnTo>
                    <a:pt x="1131601" y="2520559"/>
                  </a:lnTo>
                  <a:lnTo>
                    <a:pt x="0" y="2520559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31601" cy="25396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2779578" y="7341318"/>
            <a:ext cx="7616557" cy="7815497"/>
          </a:xfrm>
          <a:custGeom>
            <a:avLst/>
            <a:gdLst/>
            <a:ahLst/>
            <a:cxnLst/>
            <a:rect l="l" t="t" r="r" b="b"/>
            <a:pathLst>
              <a:path w="7616557" h="7815497">
                <a:moveTo>
                  <a:pt x="0" y="0"/>
                </a:moveTo>
                <a:lnTo>
                  <a:pt x="7616556" y="0"/>
                </a:lnTo>
                <a:lnTo>
                  <a:pt x="7616556" y="7815497"/>
                </a:lnTo>
                <a:lnTo>
                  <a:pt x="0" y="78154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782520" y="288798"/>
            <a:ext cx="8177023" cy="2237473"/>
            <a:chOff x="0" y="0"/>
            <a:chExt cx="2153619" cy="5892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619" cy="589293"/>
            </a:xfrm>
            <a:custGeom>
              <a:avLst/>
              <a:gdLst/>
              <a:ahLst/>
              <a:cxnLst/>
              <a:rect l="l" t="t" r="r" b="b"/>
              <a:pathLst>
                <a:path w="2153619" h="589293">
                  <a:moveTo>
                    <a:pt x="0" y="0"/>
                  </a:moveTo>
                  <a:lnTo>
                    <a:pt x="2153619" y="0"/>
                  </a:lnTo>
                  <a:lnTo>
                    <a:pt x="2153619" y="589293"/>
                  </a:lnTo>
                  <a:lnTo>
                    <a:pt x="0" y="589293"/>
                  </a:lnTo>
                  <a:close/>
                </a:path>
              </a:pathLst>
            </a:custGeom>
            <a:solidFill>
              <a:srgbClr val="CCCCC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19050"/>
              <a:ext cx="2153619" cy="6083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4134636" y="2860221"/>
            <a:ext cx="11295768" cy="6674162"/>
          </a:xfrm>
          <a:custGeom>
            <a:avLst/>
            <a:gdLst/>
            <a:ahLst/>
            <a:cxnLst/>
            <a:rect l="l" t="t" r="r" b="b"/>
            <a:pathLst>
              <a:path w="11295768" h="6674162">
                <a:moveTo>
                  <a:pt x="0" y="0"/>
                </a:moveTo>
                <a:lnTo>
                  <a:pt x="11295768" y="0"/>
                </a:lnTo>
                <a:lnTo>
                  <a:pt x="11295768" y="6674162"/>
                </a:lnTo>
                <a:lnTo>
                  <a:pt x="0" y="66741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59356" y="888605"/>
            <a:ext cx="9223163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RECTANGULAR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59356" y="3436255"/>
            <a:ext cx="4097050" cy="168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774"/>
              </a:lnSpc>
            </a:pPr>
            <a:r>
              <a:rPr lang="en-US" sz="9981" spc="978">
                <a:solidFill>
                  <a:srgbClr val="231F20"/>
                </a:solidFill>
                <a:latin typeface="Oswald Bold"/>
              </a:rPr>
              <a:t>PG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50258" y="902318"/>
            <a:ext cx="8815543" cy="915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27"/>
              </a:lnSpc>
            </a:pPr>
            <a:r>
              <a:rPr lang="en-US" sz="5382" spc="527">
                <a:solidFill>
                  <a:srgbClr val="231F20"/>
                </a:solidFill>
                <a:latin typeface="Oswald"/>
              </a:rPr>
              <a:t>PM </a:t>
            </a:r>
            <a:r>
              <a:rPr lang="en-US" sz="5382" spc="527">
                <a:solidFill>
                  <a:srgbClr val="231F20"/>
                </a:solidFill>
                <a:latin typeface="Oswald Bold"/>
              </a:rPr>
              <a:t>PG</a:t>
            </a:r>
            <a:r>
              <a:rPr lang="en-US" sz="5382" spc="527">
                <a:solidFill>
                  <a:srgbClr val="231F20"/>
                </a:solidFill>
                <a:latin typeface="Oswald"/>
              </a:rPr>
              <a:t> P2MM P2MG P2GG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406</Words>
  <Application>Microsoft Office PowerPoint</Application>
  <PresentationFormat>Benutzerdefiniert</PresentationFormat>
  <Paragraphs>96</Paragraphs>
  <Slides>30</Slides>
  <Notes>0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9" baseType="lpstr">
      <vt:lpstr>Montserrat Classic Bold</vt:lpstr>
      <vt:lpstr>Oswald Bold</vt:lpstr>
      <vt:lpstr>Oswald</vt:lpstr>
      <vt:lpstr>Calibri</vt:lpstr>
      <vt:lpstr>Arial</vt:lpstr>
      <vt:lpstr>Montserrat Light</vt:lpstr>
      <vt:lpstr>DM Sans Bold</vt:lpstr>
      <vt:lpstr>DM Sans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HEGL final</dc:title>
  <dc:creator>Caroline Bornmann</dc:creator>
  <cp:lastModifiedBy>fq73bx3snd@goetheuniversitaet.onmicrosoft.com</cp:lastModifiedBy>
  <cp:revision>2</cp:revision>
  <dcterms:created xsi:type="dcterms:W3CDTF">2006-08-16T00:00:00Z</dcterms:created>
  <dcterms:modified xsi:type="dcterms:W3CDTF">2024-02-26T17:25:23Z</dcterms:modified>
  <dc:identifier>DAF5ZCLe5_I</dc:identifier>
</cp:coreProperties>
</file>