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269" r:id="rId2"/>
    <p:sldId id="271" r:id="rId3"/>
    <p:sldId id="295" r:id="rId4"/>
    <p:sldId id="294" r:id="rId5"/>
    <p:sldId id="296" r:id="rId6"/>
    <p:sldId id="292" r:id="rId7"/>
    <p:sldId id="256" r:id="rId8"/>
    <p:sldId id="258" r:id="rId9"/>
    <p:sldId id="257" r:id="rId10"/>
    <p:sldId id="260" r:id="rId11"/>
    <p:sldId id="259" r:id="rId12"/>
    <p:sldId id="261" r:id="rId13"/>
    <p:sldId id="262" r:id="rId14"/>
    <p:sldId id="263" r:id="rId15"/>
    <p:sldId id="264" r:id="rId16"/>
    <p:sldId id="265" r:id="rId17"/>
    <p:sldId id="266" r:id="rId18"/>
    <p:sldId id="267" r:id="rId19"/>
    <p:sldId id="268" r:id="rId20"/>
    <p:sldId id="272" r:id="rId21"/>
    <p:sldId id="273" r:id="rId22"/>
    <p:sldId id="283" r:id="rId23"/>
    <p:sldId id="274" r:id="rId24"/>
    <p:sldId id="276" r:id="rId25"/>
    <p:sldId id="278" r:id="rId26"/>
    <p:sldId id="277" r:id="rId27"/>
    <p:sldId id="284" r:id="rId28"/>
    <p:sldId id="285" r:id="rId29"/>
    <p:sldId id="288" r:id="rId30"/>
    <p:sldId id="287" r:id="rId31"/>
    <p:sldId id="289" r:id="rId32"/>
    <p:sldId id="290" r:id="rId33"/>
    <p:sldId id="279" r:id="rId34"/>
    <p:sldId id="291" r:id="rId35"/>
    <p:sldId id="275" r:id="rId36"/>
    <p:sldId id="280" r:id="rId37"/>
    <p:sldId id="282" r:id="rId38"/>
    <p:sldId id="297" r:id="rId3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B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90E5D-84F2-4315-98DD-C2417C8ABB8D}" type="datetimeFigureOut">
              <a:rPr lang="de-DE" smtClean="0"/>
              <a:t>07.07.2025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4D3053-C7A9-409A-A4EB-1C4E16F952CA}" type="slidenum">
              <a:rPr lang="de-DE" smtClean="0"/>
              <a:t>‹Nr.›</a:t>
            </a:fld>
            <a:endParaRPr lang="de-DE"/>
          </a:p>
        </p:txBody>
      </p:sp>
    </p:spTree>
    <p:extLst>
      <p:ext uri="{BB962C8B-B14F-4D97-AF65-F5344CB8AC3E}">
        <p14:creationId xmlns:p14="http://schemas.microsoft.com/office/powerpoint/2010/main" val="4130557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64D3053-C7A9-409A-A4EB-1C4E16F952CA}" type="slidenum">
              <a:rPr lang="de-DE" smtClean="0"/>
              <a:t>8</a:t>
            </a:fld>
            <a:endParaRPr lang="de-DE"/>
          </a:p>
        </p:txBody>
      </p:sp>
    </p:spTree>
    <p:extLst>
      <p:ext uri="{BB962C8B-B14F-4D97-AF65-F5344CB8AC3E}">
        <p14:creationId xmlns:p14="http://schemas.microsoft.com/office/powerpoint/2010/main" val="361662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656789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687507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899454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910429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664644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7/7/2025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740927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7/7/2025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454378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7/7/2025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556803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7/7/2025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361658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7/7/2025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744736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7/7/2025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662326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764DE79-268F-4C1A-8933-263129D2AF90}" type="datetimeFigureOut">
              <a:rPr lang="en-US" dirty="0"/>
              <a:t>7/7/2025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F63A3B-78C7-47BE-AE5E-E10140E04643}" type="slidenum">
              <a:rPr lang="en-US" dirty="0"/>
              <a:t>‹Nr.›</a:t>
            </a:fld>
            <a:endParaRPr lang="en-US" dirty="0"/>
          </a:p>
        </p:txBody>
      </p:sp>
    </p:spTree>
    <p:extLst>
      <p:ext uri="{BB962C8B-B14F-4D97-AF65-F5344CB8AC3E}">
        <p14:creationId xmlns:p14="http://schemas.microsoft.com/office/powerpoint/2010/main" val="2403504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hyperlink" Target="https://www.fotocommunity.de/photo/zeit-ist-unendlich-louis-reinders/2885611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spektrum.de/thema/quantenphysik/950163" TargetMode="External"/><Relationship Id="rId5" Type="http://schemas.openxmlformats.org/officeDocument/2006/relationships/hyperlink" Target="https://www.fr.de/wissen/astronomie-forschung-physik-wie-alt-ist-das-universum-weltall-urknall-zr-92478376.html#google_vignette" TargetMode="Externa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de.wikipedia.org/wiki/Desoxyribonukleins&#228;ure" TargetMode="External"/><Relationship Id="rId5" Type="http://schemas.openxmlformats.org/officeDocument/2006/relationships/hyperlink" Target="https://www.labbe.de/kinderideen/der-naturkreislauf" TargetMode="Externa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hyperlink" Target="https://www.weltderphysik.de/thema/chaos-und-ordnung/fraktale/" TargetMode="External"/><Relationship Id="rId4" Type="http://schemas.openxmlformats.org/officeDocument/2006/relationships/hyperlink" Target="https://en.wikipedia.org/wiki/Drawing_Hand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fik 5" descr="Ein Bild, das Muster, Motiv, Symmetrie, Kunst enthält.&#10;&#10;KI-generierte Inhalte können fehlerhaft sein.">
            <a:extLst>
              <a:ext uri="{FF2B5EF4-FFF2-40B4-BE49-F238E27FC236}">
                <a16:creationId xmlns:a16="http://schemas.microsoft.com/office/drawing/2014/main" id="{B04B8AC5-6307-29B3-86E2-D4BDE335A647}"/>
              </a:ext>
            </a:extLst>
          </p:cNvPr>
          <p:cNvPicPr>
            <a:picLocks noChangeAspect="1"/>
          </p:cNvPicPr>
          <p:nvPr/>
        </p:nvPicPr>
        <p:blipFill>
          <a:blip r:embed="rId2"/>
          <a:srcRect t="3834" r="23010" b="5256"/>
          <a:stretch>
            <a:fillRect/>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B75948D-5A66-4EB5-3E19-958F7B5DA35E}"/>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solidFill>
                  <a:schemeClr val="bg1"/>
                </a:solidFill>
              </a:rPr>
              <a:t>Unendlichkeit</a:t>
            </a:r>
          </a:p>
        </p:txBody>
      </p:sp>
      <p:sp>
        <p:nvSpPr>
          <p:cNvPr id="4" name="Text Placeholder 3">
            <a:extLst>
              <a:ext uri="{FF2B5EF4-FFF2-40B4-BE49-F238E27FC236}">
                <a16:creationId xmlns:a16="http://schemas.microsoft.com/office/drawing/2014/main" id="{436F59A2-EA7B-0321-2F3A-5442DF7AB8F7}"/>
              </a:ext>
            </a:extLst>
          </p:cNvPr>
          <p:cNvSpPr>
            <a:spLocks noGrp="1"/>
          </p:cNvSpPr>
          <p:nvPr>
            <p:ph type="body" idx="1"/>
          </p:nvPr>
        </p:nvSpPr>
        <p:spPr>
          <a:xfrm>
            <a:off x="477980" y="4872922"/>
            <a:ext cx="4023359" cy="1208141"/>
          </a:xfrm>
        </p:spPr>
        <p:txBody>
          <a:bodyPr vert="horz" lIns="91440" tIns="45720" rIns="91440" bIns="45720" rtlCol="0">
            <a:normAutofit/>
          </a:bodyPr>
          <a:lstStyle/>
          <a:p>
            <a:r>
              <a:rPr lang="en-US" sz="2000">
                <a:solidFill>
                  <a:schemeClr val="bg1"/>
                </a:solidFill>
              </a:rPr>
              <a:t>Eine Reise ins Unendliche</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feld 4">
            <a:extLst>
              <a:ext uri="{FF2B5EF4-FFF2-40B4-BE49-F238E27FC236}">
                <a16:creationId xmlns:a16="http://schemas.microsoft.com/office/drawing/2014/main" id="{C87223DA-1BE2-660B-35B4-A2A4C9338FFC}"/>
              </a:ext>
            </a:extLst>
          </p:cNvPr>
          <p:cNvSpPr txBox="1"/>
          <p:nvPr/>
        </p:nvSpPr>
        <p:spPr>
          <a:xfrm>
            <a:off x="7233780" y="6294328"/>
            <a:ext cx="4780767" cy="5323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de-DE"/>
          </a:p>
        </p:txBody>
      </p:sp>
      <p:sp>
        <p:nvSpPr>
          <p:cNvPr id="9" name="Textfeld 8">
            <a:extLst>
              <a:ext uri="{FF2B5EF4-FFF2-40B4-BE49-F238E27FC236}">
                <a16:creationId xmlns:a16="http://schemas.microsoft.com/office/drawing/2014/main" id="{F38ADADD-6FFC-D811-38A8-262184A22E33}"/>
              </a:ext>
            </a:extLst>
          </p:cNvPr>
          <p:cNvSpPr txBox="1"/>
          <p:nvPr/>
        </p:nvSpPr>
        <p:spPr>
          <a:xfrm>
            <a:off x="9206236" y="6581481"/>
            <a:ext cx="581416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200" dirty="0">
                <a:solidFill>
                  <a:schemeClr val="bg1"/>
                </a:solidFill>
                <a:ea typeface="+mn-lt"/>
                <a:cs typeface="+mn-lt"/>
              </a:rPr>
              <a:t>https://de.wikipedia.org/wiki/Unendlichkeit</a:t>
            </a:r>
            <a:endParaRPr lang="de-DE" sz="1200" dirty="0">
              <a:solidFill>
                <a:schemeClr val="bg1"/>
              </a:solidFill>
            </a:endParaRPr>
          </a:p>
        </p:txBody>
      </p:sp>
    </p:spTree>
    <p:extLst>
      <p:ext uri="{BB962C8B-B14F-4D97-AF65-F5344CB8AC3E}">
        <p14:creationId xmlns:p14="http://schemas.microsoft.com/office/powerpoint/2010/main" val="1790425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C35525-8C10-C80A-9F74-41058536A3C9}"/>
              </a:ext>
            </a:extLst>
          </p:cNvPr>
          <p:cNvSpPr>
            <a:spLocks noGrp="1"/>
          </p:cNvSpPr>
          <p:nvPr>
            <p:ph type="title"/>
          </p:nvPr>
        </p:nvSpPr>
        <p:spPr/>
        <p:txBody>
          <a:bodyPr/>
          <a:lstStyle/>
          <a:p>
            <a:r>
              <a:rPr lang="de-DE" b="1" i="0" dirty="0">
                <a:solidFill>
                  <a:srgbClr val="000000"/>
                </a:solidFill>
                <a:effectLst/>
                <a:latin typeface="-apple-system"/>
              </a:rPr>
              <a:t>Wie kannst du trotzdem einen Platz bekommen?</a:t>
            </a:r>
            <a:endParaRPr lang="de-DE" dirty="0"/>
          </a:p>
        </p:txBody>
      </p:sp>
      <p:sp>
        <p:nvSpPr>
          <p:cNvPr id="3" name="Textplatzhalter 2">
            <a:extLst>
              <a:ext uri="{FF2B5EF4-FFF2-40B4-BE49-F238E27FC236}">
                <a16:creationId xmlns:a16="http://schemas.microsoft.com/office/drawing/2014/main" id="{0E9124FC-781A-A906-1021-CCAB109FAAC0}"/>
              </a:ext>
            </a:extLst>
          </p:cNvPr>
          <p:cNvSpPr>
            <a:spLocks noGrp="1"/>
          </p:cNvSpPr>
          <p:nvPr>
            <p:ph type="body" idx="1"/>
          </p:nvPr>
        </p:nvSpPr>
        <p:spPr/>
        <p:txBody>
          <a:bodyPr/>
          <a:lstStyle/>
          <a:p>
            <a:endParaRPr lang="de-DE"/>
          </a:p>
        </p:txBody>
      </p:sp>
    </p:spTree>
    <p:extLst>
      <p:ext uri="{BB962C8B-B14F-4D97-AF65-F5344CB8AC3E}">
        <p14:creationId xmlns:p14="http://schemas.microsoft.com/office/powerpoint/2010/main" val="4240319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5D7F50-85F8-6404-19D7-F868DA759DB9}"/>
              </a:ext>
            </a:extLst>
          </p:cNvPr>
          <p:cNvSpPr>
            <a:spLocks noGrp="1"/>
          </p:cNvSpPr>
          <p:nvPr>
            <p:ph type="title"/>
          </p:nvPr>
        </p:nvSpPr>
        <p:spPr/>
        <p:txBody>
          <a:bodyPr/>
          <a:lstStyle/>
          <a:p>
            <a:r>
              <a:rPr lang="de-DE" b="1" i="0" dirty="0">
                <a:solidFill>
                  <a:srgbClr val="000000"/>
                </a:solidFill>
                <a:effectLst/>
                <a:latin typeface="-apple-system"/>
              </a:rPr>
              <a:t>Die Lösung – Das Geheimnis des unendlichen Hotels</a:t>
            </a:r>
            <a:endParaRPr lang="de-DE" dirty="0"/>
          </a:p>
        </p:txBody>
      </p:sp>
      <p:sp>
        <p:nvSpPr>
          <p:cNvPr id="3" name="Inhaltsplatzhalter 2">
            <a:extLst>
              <a:ext uri="{FF2B5EF4-FFF2-40B4-BE49-F238E27FC236}">
                <a16:creationId xmlns:a16="http://schemas.microsoft.com/office/drawing/2014/main" id="{7C1133FE-8C0A-51ED-1276-A0283893A3AB}"/>
              </a:ext>
            </a:extLst>
          </p:cNvPr>
          <p:cNvSpPr>
            <a:spLocks noGrp="1"/>
          </p:cNvSpPr>
          <p:nvPr>
            <p:ph idx="1"/>
          </p:nvPr>
        </p:nvSpPr>
        <p:spPr/>
        <p:txBody>
          <a:bodyPr/>
          <a:lstStyle/>
          <a:p>
            <a:pPr algn="l">
              <a:buNone/>
            </a:pPr>
            <a:r>
              <a:rPr lang="de-DE" b="0" i="0" dirty="0">
                <a:solidFill>
                  <a:srgbClr val="000000"/>
                </a:solidFill>
                <a:effectLst/>
                <a:latin typeface="-apple-system"/>
              </a:rPr>
              <a:t>Der Hotelmanager hat einen cleveren Vorschlag:</a:t>
            </a:r>
          </a:p>
          <a:p>
            <a:pPr algn="l">
              <a:buFont typeface="Arial" panose="020B0604020202020204" pitchFamily="34" charset="0"/>
              <a:buChar char="•"/>
            </a:pPr>
            <a:r>
              <a:rPr lang="de-DE" b="0" i="0" dirty="0">
                <a:solidFill>
                  <a:srgbClr val="000000"/>
                </a:solidFill>
                <a:effectLst/>
                <a:latin typeface="-apple-system"/>
              </a:rPr>
              <a:t>Er bittet alle Gäste, in das Zimmer mit der Nummer ihrer aktuellen Zimmernummer plus 1 zu ziehen.</a:t>
            </a:r>
          </a:p>
          <a:p>
            <a:pPr marL="0" indent="0">
              <a:buNone/>
            </a:pPr>
            <a:endParaRPr lang="de-DE" dirty="0"/>
          </a:p>
        </p:txBody>
      </p:sp>
      <p:sp>
        <p:nvSpPr>
          <p:cNvPr id="4" name="Textfeld 3">
            <a:extLst>
              <a:ext uri="{FF2B5EF4-FFF2-40B4-BE49-F238E27FC236}">
                <a16:creationId xmlns:a16="http://schemas.microsoft.com/office/drawing/2014/main" id="{757E8FA7-C698-EC0C-3CB3-0ED60FBBE3FC}"/>
              </a:ext>
            </a:extLst>
          </p:cNvPr>
          <p:cNvSpPr txBox="1"/>
          <p:nvPr/>
        </p:nvSpPr>
        <p:spPr>
          <a:xfrm>
            <a:off x="1557764" y="5016977"/>
            <a:ext cx="377026" cy="523220"/>
          </a:xfrm>
          <a:prstGeom prst="rect">
            <a:avLst/>
          </a:prstGeom>
          <a:noFill/>
        </p:spPr>
        <p:txBody>
          <a:bodyPr wrap="none" rtlCol="0">
            <a:spAutoFit/>
          </a:bodyPr>
          <a:lstStyle/>
          <a:p>
            <a:r>
              <a:rPr lang="de-DE" sz="2800" b="1" dirty="0"/>
              <a:t>1</a:t>
            </a:r>
            <a:endParaRPr lang="de-DE" b="1" dirty="0"/>
          </a:p>
        </p:txBody>
      </p:sp>
      <p:sp>
        <p:nvSpPr>
          <p:cNvPr id="5" name="Textfeld 4">
            <a:extLst>
              <a:ext uri="{FF2B5EF4-FFF2-40B4-BE49-F238E27FC236}">
                <a16:creationId xmlns:a16="http://schemas.microsoft.com/office/drawing/2014/main" id="{4A69E69D-9CCC-6DAC-DF6A-126E914017F8}"/>
              </a:ext>
            </a:extLst>
          </p:cNvPr>
          <p:cNvSpPr txBox="1"/>
          <p:nvPr/>
        </p:nvSpPr>
        <p:spPr>
          <a:xfrm>
            <a:off x="3438218" y="5016977"/>
            <a:ext cx="377026" cy="523220"/>
          </a:xfrm>
          <a:prstGeom prst="rect">
            <a:avLst/>
          </a:prstGeom>
          <a:noFill/>
        </p:spPr>
        <p:txBody>
          <a:bodyPr wrap="none" rtlCol="0">
            <a:spAutoFit/>
          </a:bodyPr>
          <a:lstStyle/>
          <a:p>
            <a:r>
              <a:rPr lang="de-DE" sz="2800" b="1" dirty="0"/>
              <a:t>2</a:t>
            </a:r>
            <a:endParaRPr lang="de-DE" b="1" dirty="0"/>
          </a:p>
        </p:txBody>
      </p:sp>
      <p:sp>
        <p:nvSpPr>
          <p:cNvPr id="6" name="Textfeld 5">
            <a:extLst>
              <a:ext uri="{FF2B5EF4-FFF2-40B4-BE49-F238E27FC236}">
                <a16:creationId xmlns:a16="http://schemas.microsoft.com/office/drawing/2014/main" id="{55BDEA94-1458-4F0E-59C2-B3F4D7724B1E}"/>
              </a:ext>
            </a:extLst>
          </p:cNvPr>
          <p:cNvSpPr txBox="1"/>
          <p:nvPr/>
        </p:nvSpPr>
        <p:spPr>
          <a:xfrm>
            <a:off x="5214621" y="5016977"/>
            <a:ext cx="377026" cy="523220"/>
          </a:xfrm>
          <a:prstGeom prst="rect">
            <a:avLst/>
          </a:prstGeom>
          <a:noFill/>
        </p:spPr>
        <p:txBody>
          <a:bodyPr wrap="none" rtlCol="0">
            <a:spAutoFit/>
          </a:bodyPr>
          <a:lstStyle/>
          <a:p>
            <a:r>
              <a:rPr lang="de-DE" sz="2800" b="1" dirty="0"/>
              <a:t>3</a:t>
            </a:r>
            <a:endParaRPr lang="de-DE" b="1" dirty="0"/>
          </a:p>
        </p:txBody>
      </p:sp>
      <p:sp>
        <p:nvSpPr>
          <p:cNvPr id="7" name="Textfeld 6">
            <a:extLst>
              <a:ext uri="{FF2B5EF4-FFF2-40B4-BE49-F238E27FC236}">
                <a16:creationId xmlns:a16="http://schemas.microsoft.com/office/drawing/2014/main" id="{19AA37BF-B6A9-0D3B-4D6E-4B760921F37C}"/>
              </a:ext>
            </a:extLst>
          </p:cNvPr>
          <p:cNvSpPr txBox="1"/>
          <p:nvPr/>
        </p:nvSpPr>
        <p:spPr>
          <a:xfrm>
            <a:off x="8459644" y="5016977"/>
            <a:ext cx="761747" cy="523220"/>
          </a:xfrm>
          <a:prstGeom prst="rect">
            <a:avLst/>
          </a:prstGeom>
          <a:noFill/>
        </p:spPr>
        <p:txBody>
          <a:bodyPr wrap="none" rtlCol="0">
            <a:spAutoFit/>
          </a:bodyPr>
          <a:lstStyle/>
          <a:p>
            <a:r>
              <a:rPr lang="de-DE" sz="2800" b="1" dirty="0"/>
              <a:t>700</a:t>
            </a:r>
            <a:endParaRPr lang="de-DE" b="1" dirty="0"/>
          </a:p>
        </p:txBody>
      </p:sp>
      <p:sp>
        <p:nvSpPr>
          <p:cNvPr id="8" name="Textfeld 7">
            <a:extLst>
              <a:ext uri="{FF2B5EF4-FFF2-40B4-BE49-F238E27FC236}">
                <a16:creationId xmlns:a16="http://schemas.microsoft.com/office/drawing/2014/main" id="{D4B821A4-62F5-B742-3CB7-41DC04583835}"/>
              </a:ext>
            </a:extLst>
          </p:cNvPr>
          <p:cNvSpPr txBox="1"/>
          <p:nvPr/>
        </p:nvSpPr>
        <p:spPr>
          <a:xfrm>
            <a:off x="10347536" y="5408102"/>
            <a:ext cx="939681" cy="1200329"/>
          </a:xfrm>
          <a:prstGeom prst="rect">
            <a:avLst/>
          </a:prstGeom>
          <a:noFill/>
        </p:spPr>
        <p:txBody>
          <a:bodyPr wrap="none" rtlCol="0">
            <a:spAutoFit/>
          </a:bodyPr>
          <a:lstStyle/>
          <a:p>
            <a:r>
              <a:rPr lang="de-DE" sz="7200" dirty="0"/>
              <a:t>…</a:t>
            </a:r>
            <a:endParaRPr lang="de-DE" dirty="0"/>
          </a:p>
        </p:txBody>
      </p:sp>
      <p:sp>
        <p:nvSpPr>
          <p:cNvPr id="9" name="Textfeld 8">
            <a:extLst>
              <a:ext uri="{FF2B5EF4-FFF2-40B4-BE49-F238E27FC236}">
                <a16:creationId xmlns:a16="http://schemas.microsoft.com/office/drawing/2014/main" id="{67E1E71E-70F1-287E-74CA-707661196725}"/>
              </a:ext>
            </a:extLst>
          </p:cNvPr>
          <p:cNvSpPr txBox="1"/>
          <p:nvPr/>
        </p:nvSpPr>
        <p:spPr>
          <a:xfrm>
            <a:off x="6662867" y="5464808"/>
            <a:ext cx="939681" cy="1200329"/>
          </a:xfrm>
          <a:prstGeom prst="rect">
            <a:avLst/>
          </a:prstGeom>
          <a:noFill/>
        </p:spPr>
        <p:txBody>
          <a:bodyPr wrap="none" rtlCol="0">
            <a:spAutoFit/>
          </a:bodyPr>
          <a:lstStyle/>
          <a:p>
            <a:r>
              <a:rPr lang="de-DE" sz="7200" dirty="0"/>
              <a:t>…</a:t>
            </a:r>
            <a:endParaRPr lang="de-DE" dirty="0"/>
          </a:p>
        </p:txBody>
      </p:sp>
      <p:pic>
        <p:nvPicPr>
          <p:cNvPr id="10" name="Grafik 9" descr="Tür geschlossen Silhouette">
            <a:extLst>
              <a:ext uri="{FF2B5EF4-FFF2-40B4-BE49-F238E27FC236}">
                <a16:creationId xmlns:a16="http://schemas.microsoft.com/office/drawing/2014/main" id="{C00A06C1-5E8F-84AD-4B22-4B5596C7EE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0380" y="4616094"/>
            <a:ext cx="1848206" cy="1848206"/>
          </a:xfrm>
          <a:prstGeom prst="rect">
            <a:avLst/>
          </a:prstGeom>
        </p:spPr>
      </p:pic>
      <p:pic>
        <p:nvPicPr>
          <p:cNvPr id="11" name="Grafik 10" descr="Tür geschlossen Silhouette">
            <a:extLst>
              <a:ext uri="{FF2B5EF4-FFF2-40B4-BE49-F238E27FC236}">
                <a16:creationId xmlns:a16="http://schemas.microsoft.com/office/drawing/2014/main" id="{7C6744F1-BCA0-98B3-F5EB-7A7F1C9283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2174" y="4616094"/>
            <a:ext cx="1848206" cy="1848206"/>
          </a:xfrm>
          <a:prstGeom prst="rect">
            <a:avLst/>
          </a:prstGeom>
        </p:spPr>
      </p:pic>
      <p:pic>
        <p:nvPicPr>
          <p:cNvPr id="12" name="Grafik 11" descr="Tür geschlossen Silhouette">
            <a:extLst>
              <a:ext uri="{FF2B5EF4-FFF2-40B4-BE49-F238E27FC236}">
                <a16:creationId xmlns:a16="http://schemas.microsoft.com/office/drawing/2014/main" id="{7C697ED1-07E4-88F2-D34E-928028C0A7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79031" y="4616094"/>
            <a:ext cx="1848206" cy="1848206"/>
          </a:xfrm>
          <a:prstGeom prst="rect">
            <a:avLst/>
          </a:prstGeom>
        </p:spPr>
      </p:pic>
      <p:pic>
        <p:nvPicPr>
          <p:cNvPr id="13" name="Grafik 12" descr="Tür geschlossen Silhouette">
            <a:extLst>
              <a:ext uri="{FF2B5EF4-FFF2-40B4-BE49-F238E27FC236}">
                <a16:creationId xmlns:a16="http://schemas.microsoft.com/office/drawing/2014/main" id="{F087DCBB-7383-0430-2D8D-7D4034FE07F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16415" y="4616094"/>
            <a:ext cx="1848206" cy="1848206"/>
          </a:xfrm>
          <a:prstGeom prst="rect">
            <a:avLst/>
          </a:prstGeom>
        </p:spPr>
      </p:pic>
      <p:grpSp>
        <p:nvGrpSpPr>
          <p:cNvPr id="21" name="Gruppieren 20">
            <a:extLst>
              <a:ext uri="{FF2B5EF4-FFF2-40B4-BE49-F238E27FC236}">
                <a16:creationId xmlns:a16="http://schemas.microsoft.com/office/drawing/2014/main" id="{88187B7F-12EA-DC20-9EC8-37D2781D1FFB}"/>
              </a:ext>
            </a:extLst>
          </p:cNvPr>
          <p:cNvGrpSpPr/>
          <p:nvPr/>
        </p:nvGrpSpPr>
        <p:grpSpPr>
          <a:xfrm>
            <a:off x="1669789" y="4092874"/>
            <a:ext cx="9018935" cy="548947"/>
            <a:chOff x="1669789" y="4092874"/>
            <a:chExt cx="9018935" cy="548947"/>
          </a:xfrm>
        </p:grpSpPr>
        <p:sp>
          <p:nvSpPr>
            <p:cNvPr id="14" name="Pfeil: nach unten gekrümmt 13">
              <a:extLst>
                <a:ext uri="{FF2B5EF4-FFF2-40B4-BE49-F238E27FC236}">
                  <a16:creationId xmlns:a16="http://schemas.microsoft.com/office/drawing/2014/main" id="{DC207172-BCE8-08B9-82AB-9777E3F01D0C}"/>
                </a:ext>
              </a:extLst>
            </p:cNvPr>
            <p:cNvSpPr/>
            <p:nvPr/>
          </p:nvSpPr>
          <p:spPr>
            <a:xfrm>
              <a:off x="1669789" y="4118601"/>
              <a:ext cx="1848206"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5" name="Pfeil: nach unten gekrümmt 14">
              <a:extLst>
                <a:ext uri="{FF2B5EF4-FFF2-40B4-BE49-F238E27FC236}">
                  <a16:creationId xmlns:a16="http://schemas.microsoft.com/office/drawing/2014/main" id="{8A3CAB41-E96F-E938-1D7C-165167D34489}"/>
                </a:ext>
              </a:extLst>
            </p:cNvPr>
            <p:cNvSpPr/>
            <p:nvPr/>
          </p:nvSpPr>
          <p:spPr>
            <a:xfrm>
              <a:off x="3743441" y="4118601"/>
              <a:ext cx="1848206"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6" name="Pfeil: nach unten gekrümmt 15">
              <a:extLst>
                <a:ext uri="{FF2B5EF4-FFF2-40B4-BE49-F238E27FC236}">
                  <a16:creationId xmlns:a16="http://schemas.microsoft.com/office/drawing/2014/main" id="{FF847FFF-C870-4209-11B4-9862DCA4BA8B}"/>
                </a:ext>
              </a:extLst>
            </p:cNvPr>
            <p:cNvSpPr/>
            <p:nvPr/>
          </p:nvSpPr>
          <p:spPr>
            <a:xfrm>
              <a:off x="8840518" y="4092874"/>
              <a:ext cx="1848206"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7" name="Pfeil: nach unten gekrümmt 16">
              <a:extLst>
                <a:ext uri="{FF2B5EF4-FFF2-40B4-BE49-F238E27FC236}">
                  <a16:creationId xmlns:a16="http://schemas.microsoft.com/office/drawing/2014/main" id="{2FACAF2E-E3BD-EBC2-FEBE-58DDFD946671}"/>
                </a:ext>
              </a:extLst>
            </p:cNvPr>
            <p:cNvSpPr/>
            <p:nvPr/>
          </p:nvSpPr>
          <p:spPr>
            <a:xfrm>
              <a:off x="5817093" y="4092874"/>
              <a:ext cx="1185662"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Tree>
    <p:extLst>
      <p:ext uri="{BB962C8B-B14F-4D97-AF65-F5344CB8AC3E}">
        <p14:creationId xmlns:p14="http://schemas.microsoft.com/office/powerpoint/2010/main" val="24309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F6A57-B0E6-4837-122F-E2B4A669004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C3761D-4818-3CC8-8823-398799993FBA}"/>
              </a:ext>
            </a:extLst>
          </p:cNvPr>
          <p:cNvSpPr>
            <a:spLocks noGrp="1"/>
          </p:cNvSpPr>
          <p:nvPr>
            <p:ph type="title"/>
          </p:nvPr>
        </p:nvSpPr>
        <p:spPr/>
        <p:txBody>
          <a:bodyPr/>
          <a:lstStyle/>
          <a:p>
            <a:r>
              <a:rPr lang="de-DE" b="1" i="0" dirty="0">
                <a:solidFill>
                  <a:srgbClr val="000000"/>
                </a:solidFill>
                <a:effectLst/>
                <a:latin typeface="-apple-system"/>
              </a:rPr>
              <a:t>Die Lösung – Das Geheimnis des unendlichen Hotels</a:t>
            </a:r>
            <a:endParaRPr lang="de-DE" dirty="0"/>
          </a:p>
        </p:txBody>
      </p:sp>
      <p:sp>
        <p:nvSpPr>
          <p:cNvPr id="3" name="Inhaltsplatzhalter 2">
            <a:extLst>
              <a:ext uri="{FF2B5EF4-FFF2-40B4-BE49-F238E27FC236}">
                <a16:creationId xmlns:a16="http://schemas.microsoft.com/office/drawing/2014/main" id="{19319665-90BE-9F54-F247-D0885DFCAE03}"/>
              </a:ext>
            </a:extLst>
          </p:cNvPr>
          <p:cNvSpPr>
            <a:spLocks noGrp="1"/>
          </p:cNvSpPr>
          <p:nvPr>
            <p:ph idx="1"/>
          </p:nvPr>
        </p:nvSpPr>
        <p:spPr/>
        <p:txBody>
          <a:bodyPr/>
          <a:lstStyle/>
          <a:p>
            <a:pPr algn="l">
              <a:buNone/>
            </a:pPr>
            <a:r>
              <a:rPr lang="de-DE" b="0" i="0" dirty="0">
                <a:solidFill>
                  <a:srgbClr val="000000"/>
                </a:solidFill>
                <a:effectLst/>
                <a:latin typeface="-apple-system"/>
              </a:rPr>
              <a:t>Der Hotelmanager hat einen cleveren Vorschlag:</a:t>
            </a:r>
          </a:p>
          <a:p>
            <a:pPr algn="l">
              <a:buFont typeface="Arial" panose="020B0604020202020204" pitchFamily="34" charset="0"/>
              <a:buChar char="•"/>
            </a:pPr>
            <a:r>
              <a:rPr lang="de-DE" b="0" i="0" dirty="0">
                <a:solidFill>
                  <a:srgbClr val="000000"/>
                </a:solidFill>
                <a:effectLst/>
                <a:latin typeface="-apple-system"/>
              </a:rPr>
              <a:t>Er bittet alle Gäste, in das Zimmer mit der Nummer ihrer aktuellen Zimmernummer plus 1 zu ziehen.</a:t>
            </a:r>
          </a:p>
          <a:p>
            <a:pPr algn="l">
              <a:buFont typeface="Arial" panose="020B0604020202020204" pitchFamily="34" charset="0"/>
              <a:buChar char="•"/>
            </a:pPr>
            <a:r>
              <a:rPr lang="de-DE" b="0" i="0" dirty="0">
                <a:solidFill>
                  <a:srgbClr val="000000"/>
                </a:solidFill>
                <a:effectLst/>
                <a:latin typeface="-apple-system"/>
              </a:rPr>
              <a:t>Dadurch wird Zimmer 1 frei, und du kannst dort unterkommen.</a:t>
            </a:r>
          </a:p>
          <a:p>
            <a:endParaRPr lang="de-DE" dirty="0"/>
          </a:p>
        </p:txBody>
      </p:sp>
      <p:sp>
        <p:nvSpPr>
          <p:cNvPr id="4" name="Textfeld 3">
            <a:extLst>
              <a:ext uri="{FF2B5EF4-FFF2-40B4-BE49-F238E27FC236}">
                <a16:creationId xmlns:a16="http://schemas.microsoft.com/office/drawing/2014/main" id="{162E0DBB-8685-0724-3569-F00F0245FC18}"/>
              </a:ext>
            </a:extLst>
          </p:cNvPr>
          <p:cNvSpPr txBox="1"/>
          <p:nvPr/>
        </p:nvSpPr>
        <p:spPr>
          <a:xfrm>
            <a:off x="1557764" y="5016977"/>
            <a:ext cx="377026" cy="523220"/>
          </a:xfrm>
          <a:prstGeom prst="rect">
            <a:avLst/>
          </a:prstGeom>
          <a:noFill/>
        </p:spPr>
        <p:txBody>
          <a:bodyPr wrap="none" rtlCol="0">
            <a:spAutoFit/>
          </a:bodyPr>
          <a:lstStyle/>
          <a:p>
            <a:r>
              <a:rPr lang="de-DE" sz="2800" b="1" dirty="0"/>
              <a:t>1</a:t>
            </a:r>
            <a:endParaRPr lang="de-DE" b="1" dirty="0"/>
          </a:p>
        </p:txBody>
      </p:sp>
      <p:sp>
        <p:nvSpPr>
          <p:cNvPr id="5" name="Textfeld 4">
            <a:extLst>
              <a:ext uri="{FF2B5EF4-FFF2-40B4-BE49-F238E27FC236}">
                <a16:creationId xmlns:a16="http://schemas.microsoft.com/office/drawing/2014/main" id="{5C27BA5B-0ED7-2E9E-654A-CAF1F569B45C}"/>
              </a:ext>
            </a:extLst>
          </p:cNvPr>
          <p:cNvSpPr txBox="1"/>
          <p:nvPr/>
        </p:nvSpPr>
        <p:spPr>
          <a:xfrm>
            <a:off x="3438218" y="5016977"/>
            <a:ext cx="377026" cy="523220"/>
          </a:xfrm>
          <a:prstGeom prst="rect">
            <a:avLst/>
          </a:prstGeom>
          <a:noFill/>
        </p:spPr>
        <p:txBody>
          <a:bodyPr wrap="none" rtlCol="0">
            <a:spAutoFit/>
          </a:bodyPr>
          <a:lstStyle/>
          <a:p>
            <a:r>
              <a:rPr lang="de-DE" sz="2800" b="1" dirty="0"/>
              <a:t>2</a:t>
            </a:r>
            <a:endParaRPr lang="de-DE" b="1" dirty="0"/>
          </a:p>
        </p:txBody>
      </p:sp>
      <p:sp>
        <p:nvSpPr>
          <p:cNvPr id="6" name="Textfeld 5">
            <a:extLst>
              <a:ext uri="{FF2B5EF4-FFF2-40B4-BE49-F238E27FC236}">
                <a16:creationId xmlns:a16="http://schemas.microsoft.com/office/drawing/2014/main" id="{BEC6B044-2B15-F650-F4DA-B58B1450B273}"/>
              </a:ext>
            </a:extLst>
          </p:cNvPr>
          <p:cNvSpPr txBox="1"/>
          <p:nvPr/>
        </p:nvSpPr>
        <p:spPr>
          <a:xfrm>
            <a:off x="5214621" y="5016977"/>
            <a:ext cx="377026" cy="523220"/>
          </a:xfrm>
          <a:prstGeom prst="rect">
            <a:avLst/>
          </a:prstGeom>
          <a:noFill/>
        </p:spPr>
        <p:txBody>
          <a:bodyPr wrap="none" rtlCol="0">
            <a:spAutoFit/>
          </a:bodyPr>
          <a:lstStyle/>
          <a:p>
            <a:r>
              <a:rPr lang="de-DE" sz="2800" b="1" dirty="0"/>
              <a:t>3</a:t>
            </a:r>
            <a:endParaRPr lang="de-DE" b="1" dirty="0"/>
          </a:p>
        </p:txBody>
      </p:sp>
      <p:sp>
        <p:nvSpPr>
          <p:cNvPr id="7" name="Textfeld 6">
            <a:extLst>
              <a:ext uri="{FF2B5EF4-FFF2-40B4-BE49-F238E27FC236}">
                <a16:creationId xmlns:a16="http://schemas.microsoft.com/office/drawing/2014/main" id="{AD772DA3-AA0D-D0C2-CC9D-089D6E92AD91}"/>
              </a:ext>
            </a:extLst>
          </p:cNvPr>
          <p:cNvSpPr txBox="1"/>
          <p:nvPr/>
        </p:nvSpPr>
        <p:spPr>
          <a:xfrm>
            <a:off x="8459644" y="5016977"/>
            <a:ext cx="761747" cy="523220"/>
          </a:xfrm>
          <a:prstGeom prst="rect">
            <a:avLst/>
          </a:prstGeom>
          <a:noFill/>
        </p:spPr>
        <p:txBody>
          <a:bodyPr wrap="none" rtlCol="0">
            <a:spAutoFit/>
          </a:bodyPr>
          <a:lstStyle/>
          <a:p>
            <a:r>
              <a:rPr lang="de-DE" sz="2800" b="1" dirty="0"/>
              <a:t>700</a:t>
            </a:r>
            <a:endParaRPr lang="de-DE" b="1" dirty="0"/>
          </a:p>
        </p:txBody>
      </p:sp>
      <p:sp>
        <p:nvSpPr>
          <p:cNvPr id="8" name="Textfeld 7">
            <a:extLst>
              <a:ext uri="{FF2B5EF4-FFF2-40B4-BE49-F238E27FC236}">
                <a16:creationId xmlns:a16="http://schemas.microsoft.com/office/drawing/2014/main" id="{2B893A22-380D-4828-BE3F-23923B88C74A}"/>
              </a:ext>
            </a:extLst>
          </p:cNvPr>
          <p:cNvSpPr txBox="1"/>
          <p:nvPr/>
        </p:nvSpPr>
        <p:spPr>
          <a:xfrm>
            <a:off x="10347536" y="5408102"/>
            <a:ext cx="939681" cy="1200329"/>
          </a:xfrm>
          <a:prstGeom prst="rect">
            <a:avLst/>
          </a:prstGeom>
          <a:noFill/>
        </p:spPr>
        <p:txBody>
          <a:bodyPr wrap="none" rtlCol="0">
            <a:spAutoFit/>
          </a:bodyPr>
          <a:lstStyle/>
          <a:p>
            <a:r>
              <a:rPr lang="de-DE" sz="7200" dirty="0"/>
              <a:t>…</a:t>
            </a:r>
            <a:endParaRPr lang="de-DE" dirty="0"/>
          </a:p>
        </p:txBody>
      </p:sp>
      <p:sp>
        <p:nvSpPr>
          <p:cNvPr id="9" name="Textfeld 8">
            <a:extLst>
              <a:ext uri="{FF2B5EF4-FFF2-40B4-BE49-F238E27FC236}">
                <a16:creationId xmlns:a16="http://schemas.microsoft.com/office/drawing/2014/main" id="{F9FF1836-A56E-2C2A-51A4-986E000C368B}"/>
              </a:ext>
            </a:extLst>
          </p:cNvPr>
          <p:cNvSpPr txBox="1"/>
          <p:nvPr/>
        </p:nvSpPr>
        <p:spPr>
          <a:xfrm>
            <a:off x="6662867" y="5464808"/>
            <a:ext cx="939681" cy="1200329"/>
          </a:xfrm>
          <a:prstGeom prst="rect">
            <a:avLst/>
          </a:prstGeom>
          <a:noFill/>
        </p:spPr>
        <p:txBody>
          <a:bodyPr wrap="none" rtlCol="0">
            <a:spAutoFit/>
          </a:bodyPr>
          <a:lstStyle/>
          <a:p>
            <a:r>
              <a:rPr lang="de-DE" sz="7200" dirty="0"/>
              <a:t>…</a:t>
            </a:r>
            <a:endParaRPr lang="de-DE" dirty="0"/>
          </a:p>
        </p:txBody>
      </p:sp>
      <p:pic>
        <p:nvPicPr>
          <p:cNvPr id="10" name="Grafik 9" descr="Tür geschlossen Silhouette">
            <a:extLst>
              <a:ext uri="{FF2B5EF4-FFF2-40B4-BE49-F238E27FC236}">
                <a16:creationId xmlns:a16="http://schemas.microsoft.com/office/drawing/2014/main" id="{84C86BA9-4529-E390-9B51-C32009A8FD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0380" y="4616094"/>
            <a:ext cx="1848206" cy="1848206"/>
          </a:xfrm>
          <a:prstGeom prst="rect">
            <a:avLst/>
          </a:prstGeom>
        </p:spPr>
      </p:pic>
      <p:pic>
        <p:nvPicPr>
          <p:cNvPr id="12" name="Grafik 11" descr="Tür geschlossen Silhouette">
            <a:extLst>
              <a:ext uri="{FF2B5EF4-FFF2-40B4-BE49-F238E27FC236}">
                <a16:creationId xmlns:a16="http://schemas.microsoft.com/office/drawing/2014/main" id="{FF16D8B2-07B3-D15F-EE40-FE1264300A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79031" y="4616094"/>
            <a:ext cx="1848206" cy="1848206"/>
          </a:xfrm>
          <a:prstGeom prst="rect">
            <a:avLst/>
          </a:prstGeom>
        </p:spPr>
      </p:pic>
      <p:pic>
        <p:nvPicPr>
          <p:cNvPr id="13" name="Grafik 12" descr="Tür geschlossen Silhouette">
            <a:extLst>
              <a:ext uri="{FF2B5EF4-FFF2-40B4-BE49-F238E27FC236}">
                <a16:creationId xmlns:a16="http://schemas.microsoft.com/office/drawing/2014/main" id="{BE532193-3252-AA50-EB37-5A6B8FB2E1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16415" y="4616094"/>
            <a:ext cx="1848206" cy="1848206"/>
          </a:xfrm>
          <a:prstGeom prst="rect">
            <a:avLst/>
          </a:prstGeom>
        </p:spPr>
      </p:pic>
      <p:pic>
        <p:nvPicPr>
          <p:cNvPr id="19" name="Grafik 18" descr="Druckerabdeckung offen Silhouette">
            <a:extLst>
              <a:ext uri="{FF2B5EF4-FFF2-40B4-BE49-F238E27FC236}">
                <a16:creationId xmlns:a16="http://schemas.microsoft.com/office/drawing/2014/main" id="{041B2F72-4940-6A7B-B7B3-6EAC7CB024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6969" y="4616094"/>
            <a:ext cx="1848206" cy="1848206"/>
          </a:xfrm>
          <a:prstGeom prst="rect">
            <a:avLst/>
          </a:prstGeom>
        </p:spPr>
      </p:pic>
    </p:spTree>
    <p:extLst>
      <p:ext uri="{BB962C8B-B14F-4D97-AF65-F5344CB8AC3E}">
        <p14:creationId xmlns:p14="http://schemas.microsoft.com/office/powerpoint/2010/main" val="10784249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1431FA-941D-F332-86E8-1872634E98F4}"/>
              </a:ext>
            </a:extLst>
          </p:cNvPr>
          <p:cNvSpPr>
            <a:spLocks noGrp="1"/>
          </p:cNvSpPr>
          <p:nvPr>
            <p:ph type="title"/>
          </p:nvPr>
        </p:nvSpPr>
        <p:spPr>
          <a:xfrm>
            <a:off x="630936" y="640080"/>
            <a:ext cx="4818888" cy="1481328"/>
          </a:xfrm>
        </p:spPr>
        <p:txBody>
          <a:bodyPr anchor="b">
            <a:normAutofit/>
          </a:bodyPr>
          <a:lstStyle/>
          <a:p>
            <a:r>
              <a:rPr lang="de-DE" sz="5400"/>
              <a:t>Der Reisebus</a:t>
            </a:r>
          </a:p>
        </p:txBody>
      </p:sp>
      <p:sp>
        <p:nvSpPr>
          <p:cNvPr id="3" name="Inhaltsplatzhalter 2">
            <a:extLst>
              <a:ext uri="{FF2B5EF4-FFF2-40B4-BE49-F238E27FC236}">
                <a16:creationId xmlns:a16="http://schemas.microsoft.com/office/drawing/2014/main" id="{09B5FC79-8B62-A0CD-9190-B19AEA8D4251}"/>
              </a:ext>
            </a:extLst>
          </p:cNvPr>
          <p:cNvSpPr>
            <a:spLocks noGrp="1"/>
          </p:cNvSpPr>
          <p:nvPr>
            <p:ph idx="1"/>
          </p:nvPr>
        </p:nvSpPr>
        <p:spPr>
          <a:xfrm>
            <a:off x="630936" y="2660904"/>
            <a:ext cx="5267840" cy="4197096"/>
          </a:xfrm>
        </p:spPr>
        <p:txBody>
          <a:bodyPr anchor="t">
            <a:normAutofit/>
          </a:bodyPr>
          <a:lstStyle/>
          <a:p>
            <a:r>
              <a:rPr lang="de-DE" dirty="0"/>
              <a:t>Kurz nach dir kommt ein Reisebus mit 30 Personen an</a:t>
            </a:r>
          </a:p>
          <a:p>
            <a:r>
              <a:rPr lang="de-DE" dirty="0"/>
              <a:t>Wie kann der Hotelmanager auch sie in Hilberts Hotel unterbringen?</a:t>
            </a:r>
          </a:p>
        </p:txBody>
      </p:sp>
      <p:pic>
        <p:nvPicPr>
          <p:cNvPr id="4098" name="Picture 2" descr="Free Bus Cliparts, Download Free Bus Cliparts png images, Free ClipArts ...">
            <a:extLst>
              <a:ext uri="{FF2B5EF4-FFF2-40B4-BE49-F238E27FC236}">
                <a16:creationId xmlns:a16="http://schemas.microsoft.com/office/drawing/2014/main" id="{62A8CB9C-B33B-601D-E09B-33A2E4D708B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9048" y="2200732"/>
            <a:ext cx="5458968" cy="2456535"/>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5A6C28FD-1D5F-3542-2A40-2EB1B387C237}"/>
              </a:ext>
            </a:extLst>
          </p:cNvPr>
          <p:cNvSpPr txBox="1"/>
          <p:nvPr/>
        </p:nvSpPr>
        <p:spPr>
          <a:xfrm>
            <a:off x="5665195" y="5012097"/>
            <a:ext cx="6448945" cy="369332"/>
          </a:xfrm>
          <a:prstGeom prst="rect">
            <a:avLst/>
          </a:prstGeom>
          <a:noFill/>
        </p:spPr>
        <p:txBody>
          <a:bodyPr wrap="none" rtlCol="0">
            <a:spAutoFit/>
          </a:bodyPr>
          <a:lstStyle/>
          <a:p>
            <a:r>
              <a:rPr lang="de-DE" dirty="0"/>
              <a:t>Bildquelle: https://clipart-library.com/data_images/345017.png</a:t>
            </a:r>
          </a:p>
        </p:txBody>
      </p:sp>
    </p:spTree>
    <p:extLst>
      <p:ext uri="{BB962C8B-B14F-4D97-AF65-F5344CB8AC3E}">
        <p14:creationId xmlns:p14="http://schemas.microsoft.com/office/powerpoint/2010/main" val="1300298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7B1B36-EFF8-41A9-F19A-B68E6E83DB82}"/>
              </a:ext>
            </a:extLst>
          </p:cNvPr>
          <p:cNvSpPr>
            <a:spLocks noGrp="1"/>
          </p:cNvSpPr>
          <p:nvPr>
            <p:ph type="title"/>
          </p:nvPr>
        </p:nvSpPr>
        <p:spPr/>
        <p:txBody>
          <a:bodyPr/>
          <a:lstStyle/>
          <a:p>
            <a:r>
              <a:rPr lang="de-DE" dirty="0"/>
              <a:t>Auflösung</a:t>
            </a:r>
          </a:p>
        </p:txBody>
      </p:sp>
      <p:sp>
        <p:nvSpPr>
          <p:cNvPr id="3" name="Inhaltsplatzhalter 2">
            <a:extLst>
              <a:ext uri="{FF2B5EF4-FFF2-40B4-BE49-F238E27FC236}">
                <a16:creationId xmlns:a16="http://schemas.microsoft.com/office/drawing/2014/main" id="{5780523D-E37E-212A-DA4A-8817B3F8F227}"/>
              </a:ext>
            </a:extLst>
          </p:cNvPr>
          <p:cNvSpPr>
            <a:spLocks noGrp="1"/>
          </p:cNvSpPr>
          <p:nvPr>
            <p:ph idx="1"/>
          </p:nvPr>
        </p:nvSpPr>
        <p:spPr/>
        <p:txBody>
          <a:bodyPr/>
          <a:lstStyle/>
          <a:p>
            <a:r>
              <a:rPr lang="de-DE" dirty="0"/>
              <a:t>Der Hotelmanager bittet nun alle Gäste, </a:t>
            </a:r>
            <a:r>
              <a:rPr lang="de-DE" b="0" i="0" dirty="0">
                <a:solidFill>
                  <a:srgbClr val="000000"/>
                </a:solidFill>
                <a:effectLst/>
                <a:latin typeface="-apple-system"/>
              </a:rPr>
              <a:t>in das Zimmer mit der Nummer ihrer aktuellen Zimmernummer plus 30 zu ziehen.</a:t>
            </a:r>
          </a:p>
          <a:p>
            <a:endParaRPr lang="de-DE" dirty="0"/>
          </a:p>
        </p:txBody>
      </p:sp>
      <p:sp>
        <p:nvSpPr>
          <p:cNvPr id="4" name="Textfeld 3">
            <a:extLst>
              <a:ext uri="{FF2B5EF4-FFF2-40B4-BE49-F238E27FC236}">
                <a16:creationId xmlns:a16="http://schemas.microsoft.com/office/drawing/2014/main" id="{D0D157BB-CE71-878B-738C-577D23B475B6}"/>
              </a:ext>
            </a:extLst>
          </p:cNvPr>
          <p:cNvSpPr txBox="1"/>
          <p:nvPr/>
        </p:nvSpPr>
        <p:spPr>
          <a:xfrm>
            <a:off x="10363562" y="5383050"/>
            <a:ext cx="939681" cy="1200329"/>
          </a:xfrm>
          <a:prstGeom prst="rect">
            <a:avLst/>
          </a:prstGeom>
          <a:noFill/>
        </p:spPr>
        <p:txBody>
          <a:bodyPr wrap="none" rtlCol="0">
            <a:spAutoFit/>
          </a:bodyPr>
          <a:lstStyle/>
          <a:p>
            <a:r>
              <a:rPr lang="de-DE" sz="7200" dirty="0"/>
              <a:t>…</a:t>
            </a:r>
            <a:endParaRPr lang="de-DE" dirty="0"/>
          </a:p>
        </p:txBody>
      </p:sp>
      <p:sp>
        <p:nvSpPr>
          <p:cNvPr id="5" name="Textfeld 4">
            <a:extLst>
              <a:ext uri="{FF2B5EF4-FFF2-40B4-BE49-F238E27FC236}">
                <a16:creationId xmlns:a16="http://schemas.microsoft.com/office/drawing/2014/main" id="{ABBAC882-BE14-5C62-10C5-77C6DD00462B}"/>
              </a:ext>
            </a:extLst>
          </p:cNvPr>
          <p:cNvSpPr txBox="1"/>
          <p:nvPr/>
        </p:nvSpPr>
        <p:spPr>
          <a:xfrm>
            <a:off x="5027235" y="5383049"/>
            <a:ext cx="939681" cy="1200329"/>
          </a:xfrm>
          <a:prstGeom prst="rect">
            <a:avLst/>
          </a:prstGeom>
          <a:noFill/>
        </p:spPr>
        <p:txBody>
          <a:bodyPr wrap="none" rtlCol="0">
            <a:spAutoFit/>
          </a:bodyPr>
          <a:lstStyle/>
          <a:p>
            <a:r>
              <a:rPr lang="de-DE" sz="7200" dirty="0"/>
              <a:t>…</a:t>
            </a:r>
            <a:endParaRPr lang="de-DE" dirty="0"/>
          </a:p>
        </p:txBody>
      </p:sp>
      <p:pic>
        <p:nvPicPr>
          <p:cNvPr id="6" name="Grafik 5" descr="Tür geschlossen Silhouette">
            <a:extLst>
              <a:ext uri="{FF2B5EF4-FFF2-40B4-BE49-F238E27FC236}">
                <a16:creationId xmlns:a16="http://schemas.microsoft.com/office/drawing/2014/main" id="{1B4956AD-8AD0-D5B1-CA0B-D40F887EC7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86406" y="4591042"/>
            <a:ext cx="1848206" cy="1848206"/>
          </a:xfrm>
          <a:prstGeom prst="rect">
            <a:avLst/>
          </a:prstGeom>
        </p:spPr>
      </p:pic>
      <p:pic>
        <p:nvPicPr>
          <p:cNvPr id="7" name="Grafik 6" descr="Tür geschlossen Silhouette">
            <a:extLst>
              <a:ext uri="{FF2B5EF4-FFF2-40B4-BE49-F238E27FC236}">
                <a16:creationId xmlns:a16="http://schemas.microsoft.com/office/drawing/2014/main" id="{DB94E455-4BC6-78B8-EDCC-396E89C114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8200" y="4591042"/>
            <a:ext cx="1848206" cy="1848206"/>
          </a:xfrm>
          <a:prstGeom prst="rect">
            <a:avLst/>
          </a:prstGeom>
        </p:spPr>
      </p:pic>
      <p:pic>
        <p:nvPicPr>
          <p:cNvPr id="8" name="Grafik 7" descr="Tür geschlossen Silhouette">
            <a:extLst>
              <a:ext uri="{FF2B5EF4-FFF2-40B4-BE49-F238E27FC236}">
                <a16:creationId xmlns:a16="http://schemas.microsoft.com/office/drawing/2014/main" id="{FBA69FC5-7DB0-1242-4906-501E6E1628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58374" y="4591042"/>
            <a:ext cx="1848206" cy="1848206"/>
          </a:xfrm>
          <a:prstGeom prst="rect">
            <a:avLst/>
          </a:prstGeom>
        </p:spPr>
      </p:pic>
      <p:pic>
        <p:nvPicPr>
          <p:cNvPr id="9" name="Grafik 8" descr="Tür geschlossen Silhouette">
            <a:extLst>
              <a:ext uri="{FF2B5EF4-FFF2-40B4-BE49-F238E27FC236}">
                <a16:creationId xmlns:a16="http://schemas.microsoft.com/office/drawing/2014/main" id="{29D2A019-831A-9882-1308-A7186A680A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2441" y="4591042"/>
            <a:ext cx="1848206" cy="1848206"/>
          </a:xfrm>
          <a:prstGeom prst="rect">
            <a:avLst/>
          </a:prstGeom>
        </p:spPr>
      </p:pic>
      <p:sp>
        <p:nvSpPr>
          <p:cNvPr id="10" name="Textfeld 9">
            <a:extLst>
              <a:ext uri="{FF2B5EF4-FFF2-40B4-BE49-F238E27FC236}">
                <a16:creationId xmlns:a16="http://schemas.microsoft.com/office/drawing/2014/main" id="{78115B98-507E-E3CB-5435-0F0384B6AEFA}"/>
              </a:ext>
            </a:extLst>
          </p:cNvPr>
          <p:cNvSpPr txBox="1"/>
          <p:nvPr/>
        </p:nvSpPr>
        <p:spPr>
          <a:xfrm>
            <a:off x="1557764" y="5016977"/>
            <a:ext cx="377026" cy="523220"/>
          </a:xfrm>
          <a:prstGeom prst="rect">
            <a:avLst/>
          </a:prstGeom>
          <a:noFill/>
        </p:spPr>
        <p:txBody>
          <a:bodyPr wrap="none" rtlCol="0">
            <a:spAutoFit/>
          </a:bodyPr>
          <a:lstStyle/>
          <a:p>
            <a:r>
              <a:rPr lang="de-DE" sz="2800" b="1" dirty="0"/>
              <a:t>1</a:t>
            </a:r>
            <a:endParaRPr lang="de-DE" b="1" dirty="0"/>
          </a:p>
        </p:txBody>
      </p:sp>
      <p:sp>
        <p:nvSpPr>
          <p:cNvPr id="11" name="Textfeld 10">
            <a:extLst>
              <a:ext uri="{FF2B5EF4-FFF2-40B4-BE49-F238E27FC236}">
                <a16:creationId xmlns:a16="http://schemas.microsoft.com/office/drawing/2014/main" id="{7BA78E1D-D9C4-CD40-F557-4F850988065C}"/>
              </a:ext>
            </a:extLst>
          </p:cNvPr>
          <p:cNvSpPr txBox="1"/>
          <p:nvPr/>
        </p:nvSpPr>
        <p:spPr>
          <a:xfrm>
            <a:off x="3438218" y="5016977"/>
            <a:ext cx="377026" cy="523220"/>
          </a:xfrm>
          <a:prstGeom prst="rect">
            <a:avLst/>
          </a:prstGeom>
          <a:noFill/>
        </p:spPr>
        <p:txBody>
          <a:bodyPr wrap="none" rtlCol="0">
            <a:spAutoFit/>
          </a:bodyPr>
          <a:lstStyle/>
          <a:p>
            <a:r>
              <a:rPr lang="de-DE" sz="2800" b="1" dirty="0"/>
              <a:t>2</a:t>
            </a:r>
            <a:endParaRPr lang="de-DE" b="1" dirty="0"/>
          </a:p>
        </p:txBody>
      </p:sp>
      <p:sp>
        <p:nvSpPr>
          <p:cNvPr id="12" name="Textfeld 11">
            <a:extLst>
              <a:ext uri="{FF2B5EF4-FFF2-40B4-BE49-F238E27FC236}">
                <a16:creationId xmlns:a16="http://schemas.microsoft.com/office/drawing/2014/main" id="{D37D5ABB-4585-5CD0-39BF-A4972667CCF5}"/>
              </a:ext>
            </a:extLst>
          </p:cNvPr>
          <p:cNvSpPr txBox="1"/>
          <p:nvPr/>
        </p:nvSpPr>
        <p:spPr>
          <a:xfrm>
            <a:off x="8571850" y="5011017"/>
            <a:ext cx="569387" cy="523220"/>
          </a:xfrm>
          <a:prstGeom prst="rect">
            <a:avLst/>
          </a:prstGeom>
          <a:noFill/>
        </p:spPr>
        <p:txBody>
          <a:bodyPr wrap="none" rtlCol="0">
            <a:spAutoFit/>
          </a:bodyPr>
          <a:lstStyle/>
          <a:p>
            <a:r>
              <a:rPr lang="de-DE" sz="2800" b="1" dirty="0"/>
              <a:t>32</a:t>
            </a:r>
            <a:endParaRPr lang="de-DE" b="1" dirty="0"/>
          </a:p>
        </p:txBody>
      </p:sp>
      <p:sp>
        <p:nvSpPr>
          <p:cNvPr id="13" name="Textfeld 12">
            <a:extLst>
              <a:ext uri="{FF2B5EF4-FFF2-40B4-BE49-F238E27FC236}">
                <a16:creationId xmlns:a16="http://schemas.microsoft.com/office/drawing/2014/main" id="{02113FA5-34E6-661F-7B5F-144989841ABB}"/>
              </a:ext>
            </a:extLst>
          </p:cNvPr>
          <p:cNvSpPr txBox="1"/>
          <p:nvPr/>
        </p:nvSpPr>
        <p:spPr>
          <a:xfrm>
            <a:off x="6932632" y="4991925"/>
            <a:ext cx="569387" cy="523220"/>
          </a:xfrm>
          <a:prstGeom prst="rect">
            <a:avLst/>
          </a:prstGeom>
          <a:noFill/>
        </p:spPr>
        <p:txBody>
          <a:bodyPr wrap="none" rtlCol="0">
            <a:spAutoFit/>
          </a:bodyPr>
          <a:lstStyle/>
          <a:p>
            <a:r>
              <a:rPr lang="de-DE" sz="2800" b="1" dirty="0"/>
              <a:t>31</a:t>
            </a:r>
            <a:endParaRPr lang="de-DE" b="1" dirty="0"/>
          </a:p>
        </p:txBody>
      </p:sp>
      <p:grpSp>
        <p:nvGrpSpPr>
          <p:cNvPr id="16" name="Gruppieren 15">
            <a:extLst>
              <a:ext uri="{FF2B5EF4-FFF2-40B4-BE49-F238E27FC236}">
                <a16:creationId xmlns:a16="http://schemas.microsoft.com/office/drawing/2014/main" id="{2F61773B-78AD-BF57-AE2C-C7C31F8AB798}"/>
              </a:ext>
            </a:extLst>
          </p:cNvPr>
          <p:cNvGrpSpPr/>
          <p:nvPr/>
        </p:nvGrpSpPr>
        <p:grpSpPr>
          <a:xfrm>
            <a:off x="1432397" y="4118601"/>
            <a:ext cx="7661538" cy="523220"/>
            <a:chOff x="1432397" y="4118601"/>
            <a:chExt cx="7661538" cy="523220"/>
          </a:xfrm>
        </p:grpSpPr>
        <p:sp>
          <p:nvSpPr>
            <p:cNvPr id="14" name="Pfeil: nach unten gekrümmt 13">
              <a:extLst>
                <a:ext uri="{FF2B5EF4-FFF2-40B4-BE49-F238E27FC236}">
                  <a16:creationId xmlns:a16="http://schemas.microsoft.com/office/drawing/2014/main" id="{4D1C86E8-7A55-B0EC-06FE-76EE951D28E4}"/>
                </a:ext>
              </a:extLst>
            </p:cNvPr>
            <p:cNvSpPr/>
            <p:nvPr/>
          </p:nvSpPr>
          <p:spPr>
            <a:xfrm>
              <a:off x="1432397" y="4118601"/>
              <a:ext cx="5750082"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5" name="Pfeil: nach unten gekrümmt 14">
              <a:extLst>
                <a:ext uri="{FF2B5EF4-FFF2-40B4-BE49-F238E27FC236}">
                  <a16:creationId xmlns:a16="http://schemas.microsoft.com/office/drawing/2014/main" id="{53CDB791-DE4C-3F86-0A21-0A507D59AB63}"/>
                </a:ext>
              </a:extLst>
            </p:cNvPr>
            <p:cNvSpPr/>
            <p:nvPr/>
          </p:nvSpPr>
          <p:spPr>
            <a:xfrm>
              <a:off x="3343853" y="4118601"/>
              <a:ext cx="5750082" cy="52322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Tree>
    <p:extLst>
      <p:ext uri="{BB962C8B-B14F-4D97-AF65-F5344CB8AC3E}">
        <p14:creationId xmlns:p14="http://schemas.microsoft.com/office/powerpoint/2010/main" val="385283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9037A-CB5A-ED21-95A6-D0CE4F124F0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492EA2A-B5CD-C96B-A982-35E3C52F068B}"/>
              </a:ext>
            </a:extLst>
          </p:cNvPr>
          <p:cNvSpPr>
            <a:spLocks noGrp="1"/>
          </p:cNvSpPr>
          <p:nvPr>
            <p:ph type="title"/>
          </p:nvPr>
        </p:nvSpPr>
        <p:spPr/>
        <p:txBody>
          <a:bodyPr/>
          <a:lstStyle/>
          <a:p>
            <a:r>
              <a:rPr lang="de-DE" dirty="0"/>
              <a:t>Auflösung</a:t>
            </a:r>
          </a:p>
        </p:txBody>
      </p:sp>
      <p:sp>
        <p:nvSpPr>
          <p:cNvPr id="3" name="Inhaltsplatzhalter 2">
            <a:extLst>
              <a:ext uri="{FF2B5EF4-FFF2-40B4-BE49-F238E27FC236}">
                <a16:creationId xmlns:a16="http://schemas.microsoft.com/office/drawing/2014/main" id="{1C19B5C2-EFD5-9EFF-3F33-95056EA6FE9F}"/>
              </a:ext>
            </a:extLst>
          </p:cNvPr>
          <p:cNvSpPr>
            <a:spLocks noGrp="1"/>
          </p:cNvSpPr>
          <p:nvPr>
            <p:ph idx="1"/>
          </p:nvPr>
        </p:nvSpPr>
        <p:spPr/>
        <p:txBody>
          <a:bodyPr/>
          <a:lstStyle/>
          <a:p>
            <a:r>
              <a:rPr lang="de-DE" dirty="0"/>
              <a:t>Der Hotelmanager bittet nun alle Gäste, </a:t>
            </a:r>
            <a:r>
              <a:rPr lang="de-DE" b="0" i="0" dirty="0">
                <a:solidFill>
                  <a:srgbClr val="000000"/>
                </a:solidFill>
                <a:effectLst/>
                <a:latin typeface="-apple-system"/>
              </a:rPr>
              <a:t>in das Zimmer mit der Nummer ihrer aktuellen Zimmernummer plus 30 zu ziehen.</a:t>
            </a:r>
          </a:p>
          <a:p>
            <a:r>
              <a:rPr lang="de-DE" dirty="0">
                <a:solidFill>
                  <a:srgbClr val="000000"/>
                </a:solidFill>
                <a:latin typeface="-apple-system"/>
              </a:rPr>
              <a:t>Damit sind nun die ersten 30 Zimmer wieder frei für die neuen Gäste</a:t>
            </a:r>
            <a:endParaRPr lang="de-DE" b="0" i="0" dirty="0">
              <a:solidFill>
                <a:srgbClr val="000000"/>
              </a:solidFill>
              <a:effectLst/>
              <a:latin typeface="-apple-system"/>
            </a:endParaRPr>
          </a:p>
          <a:p>
            <a:endParaRPr lang="de-DE" dirty="0"/>
          </a:p>
        </p:txBody>
      </p:sp>
      <p:sp>
        <p:nvSpPr>
          <p:cNvPr id="4" name="Textfeld 3">
            <a:extLst>
              <a:ext uri="{FF2B5EF4-FFF2-40B4-BE49-F238E27FC236}">
                <a16:creationId xmlns:a16="http://schemas.microsoft.com/office/drawing/2014/main" id="{B8760666-F6CF-1147-66AC-A3DC2D9659E4}"/>
              </a:ext>
            </a:extLst>
          </p:cNvPr>
          <p:cNvSpPr txBox="1"/>
          <p:nvPr/>
        </p:nvSpPr>
        <p:spPr>
          <a:xfrm>
            <a:off x="10363562" y="5383050"/>
            <a:ext cx="939681" cy="1200329"/>
          </a:xfrm>
          <a:prstGeom prst="rect">
            <a:avLst/>
          </a:prstGeom>
          <a:noFill/>
        </p:spPr>
        <p:txBody>
          <a:bodyPr wrap="none" rtlCol="0">
            <a:spAutoFit/>
          </a:bodyPr>
          <a:lstStyle/>
          <a:p>
            <a:r>
              <a:rPr lang="de-DE" sz="7200" dirty="0"/>
              <a:t>…</a:t>
            </a:r>
            <a:endParaRPr lang="de-DE" dirty="0"/>
          </a:p>
        </p:txBody>
      </p:sp>
      <p:sp>
        <p:nvSpPr>
          <p:cNvPr id="5" name="Textfeld 4">
            <a:extLst>
              <a:ext uri="{FF2B5EF4-FFF2-40B4-BE49-F238E27FC236}">
                <a16:creationId xmlns:a16="http://schemas.microsoft.com/office/drawing/2014/main" id="{A2F8D5B1-DE57-975A-4BF0-813B27083711}"/>
              </a:ext>
            </a:extLst>
          </p:cNvPr>
          <p:cNvSpPr txBox="1"/>
          <p:nvPr/>
        </p:nvSpPr>
        <p:spPr>
          <a:xfrm>
            <a:off x="5027235" y="5383049"/>
            <a:ext cx="939681" cy="1200329"/>
          </a:xfrm>
          <a:prstGeom prst="rect">
            <a:avLst/>
          </a:prstGeom>
          <a:noFill/>
        </p:spPr>
        <p:txBody>
          <a:bodyPr wrap="none" rtlCol="0">
            <a:spAutoFit/>
          </a:bodyPr>
          <a:lstStyle/>
          <a:p>
            <a:r>
              <a:rPr lang="de-DE" sz="7200" dirty="0">
                <a:solidFill>
                  <a:srgbClr val="00B050"/>
                </a:solidFill>
              </a:rPr>
              <a:t>…</a:t>
            </a:r>
            <a:endParaRPr lang="de-DE" dirty="0">
              <a:solidFill>
                <a:srgbClr val="00B050"/>
              </a:solidFill>
            </a:endParaRPr>
          </a:p>
        </p:txBody>
      </p:sp>
      <p:pic>
        <p:nvPicPr>
          <p:cNvPr id="8" name="Grafik 7" descr="Tür geschlossen Silhouette">
            <a:extLst>
              <a:ext uri="{FF2B5EF4-FFF2-40B4-BE49-F238E27FC236}">
                <a16:creationId xmlns:a16="http://schemas.microsoft.com/office/drawing/2014/main" id="{A33F3E4C-A7E6-9472-A045-3FA05A63C8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58374" y="4591042"/>
            <a:ext cx="1848206" cy="1848206"/>
          </a:xfrm>
          <a:prstGeom prst="rect">
            <a:avLst/>
          </a:prstGeom>
        </p:spPr>
      </p:pic>
      <p:pic>
        <p:nvPicPr>
          <p:cNvPr id="9" name="Grafik 8" descr="Tür geschlossen Silhouette">
            <a:extLst>
              <a:ext uri="{FF2B5EF4-FFF2-40B4-BE49-F238E27FC236}">
                <a16:creationId xmlns:a16="http://schemas.microsoft.com/office/drawing/2014/main" id="{8325F3C9-2A5A-72DA-C737-5E2D1E79859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2441" y="4591042"/>
            <a:ext cx="1848206" cy="1848206"/>
          </a:xfrm>
          <a:prstGeom prst="rect">
            <a:avLst/>
          </a:prstGeom>
        </p:spPr>
      </p:pic>
      <p:sp>
        <p:nvSpPr>
          <p:cNvPr id="10" name="Textfeld 9">
            <a:extLst>
              <a:ext uri="{FF2B5EF4-FFF2-40B4-BE49-F238E27FC236}">
                <a16:creationId xmlns:a16="http://schemas.microsoft.com/office/drawing/2014/main" id="{2F03C002-46E0-B941-133E-D49D130BA7BD}"/>
              </a:ext>
            </a:extLst>
          </p:cNvPr>
          <p:cNvSpPr txBox="1"/>
          <p:nvPr/>
        </p:nvSpPr>
        <p:spPr>
          <a:xfrm>
            <a:off x="1557764" y="5016977"/>
            <a:ext cx="377026" cy="523220"/>
          </a:xfrm>
          <a:prstGeom prst="rect">
            <a:avLst/>
          </a:prstGeom>
          <a:noFill/>
        </p:spPr>
        <p:txBody>
          <a:bodyPr wrap="none" rtlCol="0">
            <a:spAutoFit/>
          </a:bodyPr>
          <a:lstStyle/>
          <a:p>
            <a:r>
              <a:rPr lang="de-DE" sz="2800" b="1" dirty="0"/>
              <a:t>1</a:t>
            </a:r>
            <a:endParaRPr lang="de-DE" b="1" dirty="0"/>
          </a:p>
        </p:txBody>
      </p:sp>
      <p:sp>
        <p:nvSpPr>
          <p:cNvPr id="11" name="Textfeld 10">
            <a:extLst>
              <a:ext uri="{FF2B5EF4-FFF2-40B4-BE49-F238E27FC236}">
                <a16:creationId xmlns:a16="http://schemas.microsoft.com/office/drawing/2014/main" id="{23F2F4CA-1341-DA88-C97E-31232503096C}"/>
              </a:ext>
            </a:extLst>
          </p:cNvPr>
          <p:cNvSpPr txBox="1"/>
          <p:nvPr/>
        </p:nvSpPr>
        <p:spPr>
          <a:xfrm>
            <a:off x="3438218" y="5016977"/>
            <a:ext cx="377026" cy="523220"/>
          </a:xfrm>
          <a:prstGeom prst="rect">
            <a:avLst/>
          </a:prstGeom>
          <a:noFill/>
        </p:spPr>
        <p:txBody>
          <a:bodyPr wrap="none" rtlCol="0">
            <a:spAutoFit/>
          </a:bodyPr>
          <a:lstStyle/>
          <a:p>
            <a:r>
              <a:rPr lang="de-DE" sz="2800" b="1" dirty="0"/>
              <a:t>2</a:t>
            </a:r>
            <a:endParaRPr lang="de-DE" b="1" dirty="0"/>
          </a:p>
        </p:txBody>
      </p:sp>
      <p:sp>
        <p:nvSpPr>
          <p:cNvPr id="12" name="Textfeld 11">
            <a:extLst>
              <a:ext uri="{FF2B5EF4-FFF2-40B4-BE49-F238E27FC236}">
                <a16:creationId xmlns:a16="http://schemas.microsoft.com/office/drawing/2014/main" id="{10FA4897-0AF1-5E06-016E-188011E1CC9E}"/>
              </a:ext>
            </a:extLst>
          </p:cNvPr>
          <p:cNvSpPr txBox="1"/>
          <p:nvPr/>
        </p:nvSpPr>
        <p:spPr>
          <a:xfrm>
            <a:off x="8571850" y="5011017"/>
            <a:ext cx="569387" cy="523220"/>
          </a:xfrm>
          <a:prstGeom prst="rect">
            <a:avLst/>
          </a:prstGeom>
          <a:noFill/>
        </p:spPr>
        <p:txBody>
          <a:bodyPr wrap="none" rtlCol="0">
            <a:spAutoFit/>
          </a:bodyPr>
          <a:lstStyle/>
          <a:p>
            <a:r>
              <a:rPr lang="de-DE" sz="2800" b="1" dirty="0"/>
              <a:t>32</a:t>
            </a:r>
            <a:endParaRPr lang="de-DE" b="1" dirty="0"/>
          </a:p>
        </p:txBody>
      </p:sp>
      <p:sp>
        <p:nvSpPr>
          <p:cNvPr id="13" name="Textfeld 12">
            <a:extLst>
              <a:ext uri="{FF2B5EF4-FFF2-40B4-BE49-F238E27FC236}">
                <a16:creationId xmlns:a16="http://schemas.microsoft.com/office/drawing/2014/main" id="{BA66407F-EAE6-0825-E016-AA620D36EC81}"/>
              </a:ext>
            </a:extLst>
          </p:cNvPr>
          <p:cNvSpPr txBox="1"/>
          <p:nvPr/>
        </p:nvSpPr>
        <p:spPr>
          <a:xfrm>
            <a:off x="6932632" y="4991925"/>
            <a:ext cx="569387" cy="523220"/>
          </a:xfrm>
          <a:prstGeom prst="rect">
            <a:avLst/>
          </a:prstGeom>
          <a:noFill/>
        </p:spPr>
        <p:txBody>
          <a:bodyPr wrap="none" rtlCol="0">
            <a:spAutoFit/>
          </a:bodyPr>
          <a:lstStyle/>
          <a:p>
            <a:r>
              <a:rPr lang="de-DE" sz="2800" b="1" dirty="0"/>
              <a:t>31</a:t>
            </a:r>
            <a:endParaRPr lang="de-DE" b="1" dirty="0"/>
          </a:p>
        </p:txBody>
      </p:sp>
      <p:pic>
        <p:nvPicPr>
          <p:cNvPr id="16" name="Grafik 15" descr="Druckerabdeckung offen Silhouette">
            <a:extLst>
              <a:ext uri="{FF2B5EF4-FFF2-40B4-BE49-F238E27FC236}">
                <a16:creationId xmlns:a16="http://schemas.microsoft.com/office/drawing/2014/main" id="{9F29F00C-1568-E19F-E6B7-2E48DA42FC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6969" y="4616094"/>
            <a:ext cx="1848206" cy="1848206"/>
          </a:xfrm>
          <a:prstGeom prst="rect">
            <a:avLst/>
          </a:prstGeom>
        </p:spPr>
      </p:pic>
      <p:pic>
        <p:nvPicPr>
          <p:cNvPr id="17" name="Grafik 16" descr="Druckerabdeckung offen Silhouette">
            <a:extLst>
              <a:ext uri="{FF2B5EF4-FFF2-40B4-BE49-F238E27FC236}">
                <a16:creationId xmlns:a16="http://schemas.microsoft.com/office/drawing/2014/main" id="{4AF1721F-6D20-9877-ED86-19D8282E16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0483" y="4630708"/>
            <a:ext cx="1848206" cy="1848206"/>
          </a:xfrm>
          <a:prstGeom prst="rect">
            <a:avLst/>
          </a:prstGeom>
        </p:spPr>
      </p:pic>
    </p:spTree>
    <p:extLst>
      <p:ext uri="{BB962C8B-B14F-4D97-AF65-F5344CB8AC3E}">
        <p14:creationId xmlns:p14="http://schemas.microsoft.com/office/powerpoint/2010/main" val="3448283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D26E0F-35C2-F746-1AD0-C7589EF2165A}"/>
              </a:ext>
            </a:extLst>
          </p:cNvPr>
          <p:cNvSpPr>
            <a:spLocks noGrp="1"/>
          </p:cNvSpPr>
          <p:nvPr>
            <p:ph type="title"/>
          </p:nvPr>
        </p:nvSpPr>
        <p:spPr>
          <a:xfrm>
            <a:off x="630936" y="502920"/>
            <a:ext cx="3419856" cy="1463040"/>
          </a:xfrm>
        </p:spPr>
        <p:txBody>
          <a:bodyPr anchor="ctr">
            <a:normAutofit/>
          </a:bodyPr>
          <a:lstStyle/>
          <a:p>
            <a:r>
              <a:rPr lang="de-DE" sz="4100"/>
              <a:t>Der unendliche Reisebus</a:t>
            </a:r>
          </a:p>
        </p:txBody>
      </p:sp>
      <p:sp>
        <p:nvSpPr>
          <p:cNvPr id="3" name="Inhaltsplatzhalter 2">
            <a:extLst>
              <a:ext uri="{FF2B5EF4-FFF2-40B4-BE49-F238E27FC236}">
                <a16:creationId xmlns:a16="http://schemas.microsoft.com/office/drawing/2014/main" id="{8594AD78-D47C-8EF3-E10E-4E66304B3659}"/>
              </a:ext>
            </a:extLst>
          </p:cNvPr>
          <p:cNvSpPr>
            <a:spLocks noGrp="1"/>
          </p:cNvSpPr>
          <p:nvPr>
            <p:ph idx="1"/>
          </p:nvPr>
        </p:nvSpPr>
        <p:spPr>
          <a:xfrm>
            <a:off x="4636006" y="457200"/>
            <a:ext cx="7035681" cy="1788016"/>
          </a:xfrm>
        </p:spPr>
        <p:txBody>
          <a:bodyPr anchor="ctr">
            <a:normAutofit fontScale="92500"/>
          </a:bodyPr>
          <a:lstStyle/>
          <a:p>
            <a:r>
              <a:rPr lang="de-DE" dirty="0"/>
              <a:t>Doch auf einmal kommt noch ein Reisebus. Dieser bringt unendlich viele Passagiere mit.</a:t>
            </a:r>
          </a:p>
          <a:p>
            <a:r>
              <a:rPr lang="de-DE" dirty="0"/>
              <a:t>Wie kann man diese bloß im Hotel unterbringen?</a:t>
            </a:r>
          </a:p>
        </p:txBody>
      </p:sp>
      <p:pic>
        <p:nvPicPr>
          <p:cNvPr id="4" name="Picture 2" descr="Free Bus Cliparts, Download Free Bus Cliparts png images, Free ClipArts ...">
            <a:extLst>
              <a:ext uri="{FF2B5EF4-FFF2-40B4-BE49-F238E27FC236}">
                <a16:creationId xmlns:a16="http://schemas.microsoft.com/office/drawing/2014/main" id="{C7263ECA-CF61-A032-0852-97A765B5CB4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6518" y="2702416"/>
            <a:ext cx="11116235" cy="3547872"/>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extLst>
              <a:ext uri="{FF2B5EF4-FFF2-40B4-BE49-F238E27FC236}">
                <a16:creationId xmlns:a16="http://schemas.microsoft.com/office/drawing/2014/main" id="{ED6C6EAA-7C05-6277-8FBC-9DDAC1F61439}"/>
              </a:ext>
            </a:extLst>
          </p:cNvPr>
          <p:cNvSpPr/>
          <p:nvPr/>
        </p:nvSpPr>
        <p:spPr>
          <a:xfrm>
            <a:off x="1478071" y="3068877"/>
            <a:ext cx="175365" cy="926926"/>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abgerundete Ecken 6">
            <a:extLst>
              <a:ext uri="{FF2B5EF4-FFF2-40B4-BE49-F238E27FC236}">
                <a16:creationId xmlns:a16="http://schemas.microsoft.com/office/drawing/2014/main" id="{23C74A0F-FC3C-EBA1-036E-A9184F33FA46}"/>
              </a:ext>
            </a:extLst>
          </p:cNvPr>
          <p:cNvSpPr/>
          <p:nvPr/>
        </p:nvSpPr>
        <p:spPr>
          <a:xfrm>
            <a:off x="2972106" y="3068877"/>
            <a:ext cx="175365" cy="926926"/>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abgerundete Ecken 7">
            <a:extLst>
              <a:ext uri="{FF2B5EF4-FFF2-40B4-BE49-F238E27FC236}">
                <a16:creationId xmlns:a16="http://schemas.microsoft.com/office/drawing/2014/main" id="{974C9067-7FDD-9193-9819-A204E44659D9}"/>
              </a:ext>
            </a:extLst>
          </p:cNvPr>
          <p:cNvSpPr/>
          <p:nvPr/>
        </p:nvSpPr>
        <p:spPr>
          <a:xfrm>
            <a:off x="4290776" y="3068877"/>
            <a:ext cx="175365" cy="1016696"/>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abgerundete Ecken 9">
            <a:extLst>
              <a:ext uri="{FF2B5EF4-FFF2-40B4-BE49-F238E27FC236}">
                <a16:creationId xmlns:a16="http://schemas.microsoft.com/office/drawing/2014/main" id="{DF91B09E-EA18-318A-4DF7-898C0AD07D8D}"/>
              </a:ext>
            </a:extLst>
          </p:cNvPr>
          <p:cNvSpPr/>
          <p:nvPr/>
        </p:nvSpPr>
        <p:spPr>
          <a:xfrm>
            <a:off x="5722181" y="3068877"/>
            <a:ext cx="175365" cy="1016696"/>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abgerundete Ecken 11">
            <a:extLst>
              <a:ext uri="{FF2B5EF4-FFF2-40B4-BE49-F238E27FC236}">
                <a16:creationId xmlns:a16="http://schemas.microsoft.com/office/drawing/2014/main" id="{DC6091E9-0E27-8255-4185-E5EEA0EF14CE}"/>
              </a:ext>
            </a:extLst>
          </p:cNvPr>
          <p:cNvSpPr/>
          <p:nvPr/>
        </p:nvSpPr>
        <p:spPr>
          <a:xfrm>
            <a:off x="7176062" y="3068877"/>
            <a:ext cx="175365" cy="1016696"/>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0E61FC56-C18C-FFF5-6F66-A36E10323F4E}"/>
              </a:ext>
            </a:extLst>
          </p:cNvPr>
          <p:cNvSpPr txBox="1"/>
          <p:nvPr/>
        </p:nvSpPr>
        <p:spPr>
          <a:xfrm>
            <a:off x="2820591" y="6338156"/>
            <a:ext cx="6402458" cy="369332"/>
          </a:xfrm>
          <a:prstGeom prst="rect">
            <a:avLst/>
          </a:prstGeom>
          <a:noFill/>
        </p:spPr>
        <p:txBody>
          <a:bodyPr wrap="none" rtlCol="0">
            <a:spAutoFit/>
          </a:bodyPr>
          <a:lstStyle/>
          <a:p>
            <a:r>
              <a:rPr lang="de-DE" dirty="0"/>
              <a:t>Bildquelle: https://clipart-library.com/data_images/345017.png</a:t>
            </a:r>
          </a:p>
        </p:txBody>
      </p:sp>
    </p:spTree>
    <p:extLst>
      <p:ext uri="{BB962C8B-B14F-4D97-AF65-F5344CB8AC3E}">
        <p14:creationId xmlns:p14="http://schemas.microsoft.com/office/powerpoint/2010/main" val="1002317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317300-CD9B-6917-D54E-FC0FFECD50CC}"/>
              </a:ext>
            </a:extLst>
          </p:cNvPr>
          <p:cNvSpPr>
            <a:spLocks noGrp="1"/>
          </p:cNvSpPr>
          <p:nvPr>
            <p:ph type="title"/>
          </p:nvPr>
        </p:nvSpPr>
        <p:spPr/>
        <p:txBody>
          <a:bodyPr/>
          <a:lstStyle/>
          <a:p>
            <a:r>
              <a:rPr lang="de-DE" dirty="0"/>
              <a:t>Die Lösung</a:t>
            </a:r>
          </a:p>
        </p:txBody>
      </p:sp>
      <p:sp>
        <p:nvSpPr>
          <p:cNvPr id="3" name="Inhaltsplatzhalter 2">
            <a:extLst>
              <a:ext uri="{FF2B5EF4-FFF2-40B4-BE49-F238E27FC236}">
                <a16:creationId xmlns:a16="http://schemas.microsoft.com/office/drawing/2014/main" id="{B4DF68CC-71A1-30DB-6831-1A50CE5786E2}"/>
              </a:ext>
            </a:extLst>
          </p:cNvPr>
          <p:cNvSpPr>
            <a:spLocks noGrp="1"/>
          </p:cNvSpPr>
          <p:nvPr>
            <p:ph idx="1"/>
          </p:nvPr>
        </p:nvSpPr>
        <p:spPr/>
        <p:txBody>
          <a:bodyPr/>
          <a:lstStyle/>
          <a:p>
            <a:r>
              <a:rPr lang="de-DE" b="0" i="0" dirty="0">
                <a:solidFill>
                  <a:srgbClr val="000000"/>
                </a:solidFill>
                <a:effectLst/>
                <a:latin typeface="-apple-system"/>
              </a:rPr>
              <a:t>Der Portier bittet alle bestehenden Gäste, in die Zimmer mit doppelter Nummer zu ziehen.</a:t>
            </a:r>
            <a:endParaRPr lang="de-DE" dirty="0"/>
          </a:p>
        </p:txBody>
      </p:sp>
      <p:pic>
        <p:nvPicPr>
          <p:cNvPr id="4" name="Grafik 3" descr="Tür geschlossen Silhouette">
            <a:extLst>
              <a:ext uri="{FF2B5EF4-FFF2-40B4-BE49-F238E27FC236}">
                <a16:creationId xmlns:a16="http://schemas.microsoft.com/office/drawing/2014/main" id="{51F452E0-0317-276C-8A57-FC42CB36E5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75940" y="4616094"/>
            <a:ext cx="1848206" cy="1848206"/>
          </a:xfrm>
          <a:prstGeom prst="rect">
            <a:avLst/>
          </a:prstGeom>
        </p:spPr>
      </p:pic>
      <p:pic>
        <p:nvPicPr>
          <p:cNvPr id="5" name="Grafik 4" descr="Tür geschlossen Silhouette">
            <a:extLst>
              <a:ext uri="{FF2B5EF4-FFF2-40B4-BE49-F238E27FC236}">
                <a16:creationId xmlns:a16="http://schemas.microsoft.com/office/drawing/2014/main" id="{887689D0-F3D7-00B2-468B-98180920BA3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7734" y="4616094"/>
            <a:ext cx="1848206" cy="1848206"/>
          </a:xfrm>
          <a:prstGeom prst="rect">
            <a:avLst/>
          </a:prstGeom>
        </p:spPr>
      </p:pic>
      <p:pic>
        <p:nvPicPr>
          <p:cNvPr id="6" name="Grafik 5" descr="Tür geschlossen Silhouette">
            <a:extLst>
              <a:ext uri="{FF2B5EF4-FFF2-40B4-BE49-F238E27FC236}">
                <a16:creationId xmlns:a16="http://schemas.microsoft.com/office/drawing/2014/main" id="{09F2619F-521C-43E4-8DEF-A5F21CEA9C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84591" y="4616094"/>
            <a:ext cx="1848206" cy="1848206"/>
          </a:xfrm>
          <a:prstGeom prst="rect">
            <a:avLst/>
          </a:prstGeom>
        </p:spPr>
      </p:pic>
      <p:pic>
        <p:nvPicPr>
          <p:cNvPr id="7" name="Grafik 6" descr="Tür geschlossen Silhouette">
            <a:extLst>
              <a:ext uri="{FF2B5EF4-FFF2-40B4-BE49-F238E27FC236}">
                <a16:creationId xmlns:a16="http://schemas.microsoft.com/office/drawing/2014/main" id="{3934800B-4DFE-07CB-C10A-B4EE702AAB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21975" y="4616094"/>
            <a:ext cx="1848206" cy="1848206"/>
          </a:xfrm>
          <a:prstGeom prst="rect">
            <a:avLst/>
          </a:prstGeom>
        </p:spPr>
      </p:pic>
      <p:pic>
        <p:nvPicPr>
          <p:cNvPr id="8" name="Grafik 7" descr="Tür geschlossen Silhouette">
            <a:extLst>
              <a:ext uri="{FF2B5EF4-FFF2-40B4-BE49-F238E27FC236}">
                <a16:creationId xmlns:a16="http://schemas.microsoft.com/office/drawing/2014/main" id="{2F540A44-9682-2CB7-B2D9-ED4AF15D34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03283" y="4616094"/>
            <a:ext cx="1848206" cy="1848206"/>
          </a:xfrm>
          <a:prstGeom prst="rect">
            <a:avLst/>
          </a:prstGeom>
        </p:spPr>
      </p:pic>
      <p:pic>
        <p:nvPicPr>
          <p:cNvPr id="9" name="Grafik 8" descr="Tür geschlossen Silhouette">
            <a:extLst>
              <a:ext uri="{FF2B5EF4-FFF2-40B4-BE49-F238E27FC236}">
                <a16:creationId xmlns:a16="http://schemas.microsoft.com/office/drawing/2014/main" id="{0E6B8B3D-9172-F1B8-F0EE-E9123D9DFA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40667" y="4644669"/>
            <a:ext cx="1848206" cy="1848206"/>
          </a:xfrm>
          <a:prstGeom prst="rect">
            <a:avLst/>
          </a:prstGeom>
        </p:spPr>
      </p:pic>
      <p:sp>
        <p:nvSpPr>
          <p:cNvPr id="10" name="Textfeld 9">
            <a:extLst>
              <a:ext uri="{FF2B5EF4-FFF2-40B4-BE49-F238E27FC236}">
                <a16:creationId xmlns:a16="http://schemas.microsoft.com/office/drawing/2014/main" id="{2DD571FB-398F-9075-92ED-44E9F2D3ED3C}"/>
              </a:ext>
            </a:extLst>
          </p:cNvPr>
          <p:cNvSpPr txBox="1"/>
          <p:nvPr/>
        </p:nvSpPr>
        <p:spPr>
          <a:xfrm>
            <a:off x="11088873" y="5356989"/>
            <a:ext cx="939681" cy="1200329"/>
          </a:xfrm>
          <a:prstGeom prst="rect">
            <a:avLst/>
          </a:prstGeom>
          <a:noFill/>
        </p:spPr>
        <p:txBody>
          <a:bodyPr wrap="none" rtlCol="0">
            <a:spAutoFit/>
          </a:bodyPr>
          <a:lstStyle/>
          <a:p>
            <a:r>
              <a:rPr lang="de-DE" sz="7200" dirty="0"/>
              <a:t>…</a:t>
            </a:r>
            <a:endParaRPr lang="de-DE" dirty="0"/>
          </a:p>
        </p:txBody>
      </p:sp>
      <p:sp>
        <p:nvSpPr>
          <p:cNvPr id="11" name="Textfeld 10">
            <a:extLst>
              <a:ext uri="{FF2B5EF4-FFF2-40B4-BE49-F238E27FC236}">
                <a16:creationId xmlns:a16="http://schemas.microsoft.com/office/drawing/2014/main" id="{CAC3CBAA-5DCC-7571-AF35-40E6A88953D8}"/>
              </a:ext>
            </a:extLst>
          </p:cNvPr>
          <p:cNvSpPr txBox="1"/>
          <p:nvPr/>
        </p:nvSpPr>
        <p:spPr>
          <a:xfrm>
            <a:off x="1143547" y="4979399"/>
            <a:ext cx="377026" cy="523220"/>
          </a:xfrm>
          <a:prstGeom prst="rect">
            <a:avLst/>
          </a:prstGeom>
          <a:noFill/>
        </p:spPr>
        <p:txBody>
          <a:bodyPr wrap="none" rtlCol="0">
            <a:spAutoFit/>
          </a:bodyPr>
          <a:lstStyle/>
          <a:p>
            <a:r>
              <a:rPr lang="de-DE" sz="2800" b="1" dirty="0"/>
              <a:t>1</a:t>
            </a:r>
            <a:endParaRPr lang="de-DE" b="1" dirty="0"/>
          </a:p>
        </p:txBody>
      </p:sp>
      <p:sp>
        <p:nvSpPr>
          <p:cNvPr id="12" name="Textfeld 11">
            <a:extLst>
              <a:ext uri="{FF2B5EF4-FFF2-40B4-BE49-F238E27FC236}">
                <a16:creationId xmlns:a16="http://schemas.microsoft.com/office/drawing/2014/main" id="{1B4288CC-4EF5-1BF0-225C-1A1DB3DFE2AB}"/>
              </a:ext>
            </a:extLst>
          </p:cNvPr>
          <p:cNvSpPr txBox="1"/>
          <p:nvPr/>
        </p:nvSpPr>
        <p:spPr>
          <a:xfrm>
            <a:off x="3024001" y="4979399"/>
            <a:ext cx="377026" cy="523220"/>
          </a:xfrm>
          <a:prstGeom prst="rect">
            <a:avLst/>
          </a:prstGeom>
          <a:noFill/>
        </p:spPr>
        <p:txBody>
          <a:bodyPr wrap="none" rtlCol="0">
            <a:spAutoFit/>
          </a:bodyPr>
          <a:lstStyle/>
          <a:p>
            <a:r>
              <a:rPr lang="de-DE" sz="2800" b="1" dirty="0"/>
              <a:t>2</a:t>
            </a:r>
            <a:endParaRPr lang="de-DE" b="1" dirty="0"/>
          </a:p>
        </p:txBody>
      </p:sp>
      <p:sp>
        <p:nvSpPr>
          <p:cNvPr id="13" name="Textfeld 12">
            <a:extLst>
              <a:ext uri="{FF2B5EF4-FFF2-40B4-BE49-F238E27FC236}">
                <a16:creationId xmlns:a16="http://schemas.microsoft.com/office/drawing/2014/main" id="{A56C292F-E154-0BF9-8163-708FA92B4E87}"/>
              </a:ext>
            </a:extLst>
          </p:cNvPr>
          <p:cNvSpPr txBox="1"/>
          <p:nvPr/>
        </p:nvSpPr>
        <p:spPr>
          <a:xfrm>
            <a:off x="4800404" y="4979399"/>
            <a:ext cx="377026" cy="523220"/>
          </a:xfrm>
          <a:prstGeom prst="rect">
            <a:avLst/>
          </a:prstGeom>
          <a:noFill/>
        </p:spPr>
        <p:txBody>
          <a:bodyPr wrap="none" rtlCol="0">
            <a:spAutoFit/>
          </a:bodyPr>
          <a:lstStyle/>
          <a:p>
            <a:r>
              <a:rPr lang="de-DE" sz="2800" b="1" dirty="0"/>
              <a:t>3</a:t>
            </a:r>
            <a:endParaRPr lang="de-DE" b="1" dirty="0"/>
          </a:p>
        </p:txBody>
      </p:sp>
      <p:sp>
        <p:nvSpPr>
          <p:cNvPr id="14" name="Textfeld 13">
            <a:extLst>
              <a:ext uri="{FF2B5EF4-FFF2-40B4-BE49-F238E27FC236}">
                <a16:creationId xmlns:a16="http://schemas.microsoft.com/office/drawing/2014/main" id="{ADB1C499-5029-F78A-324E-9BE44AEE1726}"/>
              </a:ext>
            </a:extLst>
          </p:cNvPr>
          <p:cNvSpPr txBox="1"/>
          <p:nvPr/>
        </p:nvSpPr>
        <p:spPr>
          <a:xfrm>
            <a:off x="6534524" y="4979399"/>
            <a:ext cx="377026" cy="523220"/>
          </a:xfrm>
          <a:prstGeom prst="rect">
            <a:avLst/>
          </a:prstGeom>
          <a:noFill/>
        </p:spPr>
        <p:txBody>
          <a:bodyPr wrap="none" rtlCol="0">
            <a:spAutoFit/>
          </a:bodyPr>
          <a:lstStyle/>
          <a:p>
            <a:r>
              <a:rPr lang="de-DE" sz="2800" b="1" dirty="0"/>
              <a:t>4</a:t>
            </a:r>
            <a:endParaRPr lang="de-DE" b="1" dirty="0"/>
          </a:p>
        </p:txBody>
      </p:sp>
      <p:sp>
        <p:nvSpPr>
          <p:cNvPr id="15" name="Textfeld 14">
            <a:extLst>
              <a:ext uri="{FF2B5EF4-FFF2-40B4-BE49-F238E27FC236}">
                <a16:creationId xmlns:a16="http://schemas.microsoft.com/office/drawing/2014/main" id="{2FA0B1AE-7ABA-5DFC-C044-253CC5D01A7F}"/>
              </a:ext>
            </a:extLst>
          </p:cNvPr>
          <p:cNvSpPr txBox="1"/>
          <p:nvPr/>
        </p:nvSpPr>
        <p:spPr>
          <a:xfrm>
            <a:off x="8283317" y="4979399"/>
            <a:ext cx="377026" cy="523220"/>
          </a:xfrm>
          <a:prstGeom prst="rect">
            <a:avLst/>
          </a:prstGeom>
          <a:noFill/>
        </p:spPr>
        <p:txBody>
          <a:bodyPr wrap="none" rtlCol="0">
            <a:spAutoFit/>
          </a:bodyPr>
          <a:lstStyle/>
          <a:p>
            <a:r>
              <a:rPr lang="de-DE" sz="2800" b="1" dirty="0"/>
              <a:t>5</a:t>
            </a:r>
            <a:endParaRPr lang="de-DE" b="1" dirty="0"/>
          </a:p>
        </p:txBody>
      </p:sp>
      <p:sp>
        <p:nvSpPr>
          <p:cNvPr id="16" name="Textfeld 15">
            <a:extLst>
              <a:ext uri="{FF2B5EF4-FFF2-40B4-BE49-F238E27FC236}">
                <a16:creationId xmlns:a16="http://schemas.microsoft.com/office/drawing/2014/main" id="{99382889-89CF-3286-8813-8CE82998189F}"/>
              </a:ext>
            </a:extLst>
          </p:cNvPr>
          <p:cNvSpPr txBox="1"/>
          <p:nvPr/>
        </p:nvSpPr>
        <p:spPr>
          <a:xfrm>
            <a:off x="9976257" y="4979399"/>
            <a:ext cx="377026" cy="523220"/>
          </a:xfrm>
          <a:prstGeom prst="rect">
            <a:avLst/>
          </a:prstGeom>
          <a:noFill/>
        </p:spPr>
        <p:txBody>
          <a:bodyPr wrap="none" rtlCol="0">
            <a:spAutoFit/>
          </a:bodyPr>
          <a:lstStyle/>
          <a:p>
            <a:r>
              <a:rPr lang="de-DE" sz="2800" b="1" dirty="0"/>
              <a:t>6</a:t>
            </a:r>
            <a:endParaRPr lang="de-DE" b="1" dirty="0"/>
          </a:p>
        </p:txBody>
      </p:sp>
      <p:grpSp>
        <p:nvGrpSpPr>
          <p:cNvPr id="28" name="Gruppieren 27">
            <a:extLst>
              <a:ext uri="{FF2B5EF4-FFF2-40B4-BE49-F238E27FC236}">
                <a16:creationId xmlns:a16="http://schemas.microsoft.com/office/drawing/2014/main" id="{21A48CE6-AE68-576F-9993-93F8D6E9F680}"/>
              </a:ext>
            </a:extLst>
          </p:cNvPr>
          <p:cNvGrpSpPr/>
          <p:nvPr/>
        </p:nvGrpSpPr>
        <p:grpSpPr>
          <a:xfrm>
            <a:off x="1351837" y="4070959"/>
            <a:ext cx="8812933" cy="663879"/>
            <a:chOff x="1351837" y="4070959"/>
            <a:chExt cx="8812933" cy="663879"/>
          </a:xfrm>
        </p:grpSpPr>
        <p:sp>
          <p:nvSpPr>
            <p:cNvPr id="22" name="Pfeil: nach unten gekrümmt 21">
              <a:extLst>
                <a:ext uri="{FF2B5EF4-FFF2-40B4-BE49-F238E27FC236}">
                  <a16:creationId xmlns:a16="http://schemas.microsoft.com/office/drawing/2014/main" id="{928041A3-6ADD-97D8-2DCF-412D1062B639}"/>
                </a:ext>
              </a:extLst>
            </p:cNvPr>
            <p:cNvSpPr/>
            <p:nvPr/>
          </p:nvSpPr>
          <p:spPr>
            <a:xfrm>
              <a:off x="1351837" y="4070959"/>
              <a:ext cx="1848206"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3" name="Pfeil: nach unten gekrümmt 22">
              <a:extLst>
                <a:ext uri="{FF2B5EF4-FFF2-40B4-BE49-F238E27FC236}">
                  <a16:creationId xmlns:a16="http://schemas.microsoft.com/office/drawing/2014/main" id="{DDEB523B-7107-0CFC-4E75-2992A5FDA244}"/>
                </a:ext>
              </a:extLst>
            </p:cNvPr>
            <p:cNvSpPr/>
            <p:nvPr/>
          </p:nvSpPr>
          <p:spPr>
            <a:xfrm>
              <a:off x="3169085" y="4070959"/>
              <a:ext cx="3413209"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4" name="Pfeil: nach unten gekrümmt 23">
              <a:extLst>
                <a:ext uri="{FF2B5EF4-FFF2-40B4-BE49-F238E27FC236}">
                  <a16:creationId xmlns:a16="http://schemas.microsoft.com/office/drawing/2014/main" id="{DDFD82F8-C524-F012-1543-8B2BA9659E14}"/>
                </a:ext>
              </a:extLst>
            </p:cNvPr>
            <p:cNvSpPr/>
            <p:nvPr/>
          </p:nvSpPr>
          <p:spPr>
            <a:xfrm>
              <a:off x="5010411" y="4070959"/>
              <a:ext cx="5154359"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grpSp>
        <p:nvGrpSpPr>
          <p:cNvPr id="29" name="Gruppieren 28">
            <a:extLst>
              <a:ext uri="{FF2B5EF4-FFF2-40B4-BE49-F238E27FC236}">
                <a16:creationId xmlns:a16="http://schemas.microsoft.com/office/drawing/2014/main" id="{05AEE2F7-31D7-7B65-D5F3-80B4E3DA686A}"/>
              </a:ext>
            </a:extLst>
          </p:cNvPr>
          <p:cNvGrpSpPr/>
          <p:nvPr/>
        </p:nvGrpSpPr>
        <p:grpSpPr>
          <a:xfrm>
            <a:off x="6911550" y="4070959"/>
            <a:ext cx="11512609" cy="692454"/>
            <a:chOff x="6911550" y="4070959"/>
            <a:chExt cx="11512609" cy="692454"/>
          </a:xfrm>
        </p:grpSpPr>
        <p:sp>
          <p:nvSpPr>
            <p:cNvPr id="25" name="Pfeil: nach unten gekrümmt 24">
              <a:extLst>
                <a:ext uri="{FF2B5EF4-FFF2-40B4-BE49-F238E27FC236}">
                  <a16:creationId xmlns:a16="http://schemas.microsoft.com/office/drawing/2014/main" id="{7F6B9BC8-057C-0315-8307-6D1D1EE6460F}"/>
                </a:ext>
              </a:extLst>
            </p:cNvPr>
            <p:cNvSpPr/>
            <p:nvPr/>
          </p:nvSpPr>
          <p:spPr>
            <a:xfrm>
              <a:off x="6911550" y="4070959"/>
              <a:ext cx="5879990"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6" name="Pfeil: nach unten gekrümmt 25">
              <a:extLst>
                <a:ext uri="{FF2B5EF4-FFF2-40B4-BE49-F238E27FC236}">
                  <a16:creationId xmlns:a16="http://schemas.microsoft.com/office/drawing/2014/main" id="{2EDD7062-12C6-67B8-1A51-660E6F7847E5}"/>
                </a:ext>
              </a:extLst>
            </p:cNvPr>
            <p:cNvSpPr/>
            <p:nvPr/>
          </p:nvSpPr>
          <p:spPr>
            <a:xfrm>
              <a:off x="8714669" y="4099534"/>
              <a:ext cx="8120312"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7" name="Pfeil: nach unten gekrümmt 26">
              <a:extLst>
                <a:ext uri="{FF2B5EF4-FFF2-40B4-BE49-F238E27FC236}">
                  <a16:creationId xmlns:a16="http://schemas.microsoft.com/office/drawing/2014/main" id="{911E7778-86B3-6C9D-E8DA-18E479847CF5}"/>
                </a:ext>
              </a:extLst>
            </p:cNvPr>
            <p:cNvSpPr/>
            <p:nvPr/>
          </p:nvSpPr>
          <p:spPr>
            <a:xfrm>
              <a:off x="10303847" y="4070959"/>
              <a:ext cx="8120312"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Tree>
    <p:extLst>
      <p:ext uri="{BB962C8B-B14F-4D97-AF65-F5344CB8AC3E}">
        <p14:creationId xmlns:p14="http://schemas.microsoft.com/office/powerpoint/2010/main" val="256687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0DD5B-F4A6-DF51-998E-FF6B5D32318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2213E6-B412-E0BC-D1D5-FDB0CD1DB0A4}"/>
              </a:ext>
            </a:extLst>
          </p:cNvPr>
          <p:cNvSpPr>
            <a:spLocks noGrp="1"/>
          </p:cNvSpPr>
          <p:nvPr>
            <p:ph type="title"/>
          </p:nvPr>
        </p:nvSpPr>
        <p:spPr/>
        <p:txBody>
          <a:bodyPr/>
          <a:lstStyle/>
          <a:p>
            <a:r>
              <a:rPr lang="de-DE" dirty="0"/>
              <a:t>Die Lösung</a:t>
            </a:r>
          </a:p>
        </p:txBody>
      </p:sp>
      <p:sp>
        <p:nvSpPr>
          <p:cNvPr id="3" name="Inhaltsplatzhalter 2">
            <a:extLst>
              <a:ext uri="{FF2B5EF4-FFF2-40B4-BE49-F238E27FC236}">
                <a16:creationId xmlns:a16="http://schemas.microsoft.com/office/drawing/2014/main" id="{A6D46680-22E9-18D8-3A53-E0D4134FF9C9}"/>
              </a:ext>
            </a:extLst>
          </p:cNvPr>
          <p:cNvSpPr>
            <a:spLocks noGrp="1"/>
          </p:cNvSpPr>
          <p:nvPr>
            <p:ph idx="1"/>
          </p:nvPr>
        </p:nvSpPr>
        <p:spPr/>
        <p:txBody>
          <a:bodyPr/>
          <a:lstStyle/>
          <a:p>
            <a:r>
              <a:rPr lang="de-DE" b="0" i="0" dirty="0">
                <a:solidFill>
                  <a:srgbClr val="000000"/>
                </a:solidFill>
                <a:effectLst/>
                <a:latin typeface="-apple-system"/>
              </a:rPr>
              <a:t>Der Portier bittet alle bestehenden Gäste, in die Zimmer mit doppelter Nummer zu ziehen.</a:t>
            </a:r>
          </a:p>
          <a:p>
            <a:r>
              <a:rPr lang="de-DE" dirty="0">
                <a:solidFill>
                  <a:srgbClr val="000000"/>
                </a:solidFill>
                <a:latin typeface="-apple-system"/>
              </a:rPr>
              <a:t>Dadurch werden alle Zimmer mit ungerader Zimmernummer frei</a:t>
            </a:r>
            <a:br>
              <a:rPr lang="de-DE" dirty="0">
                <a:solidFill>
                  <a:srgbClr val="000000"/>
                </a:solidFill>
                <a:latin typeface="-apple-system"/>
              </a:rPr>
            </a:br>
            <a:r>
              <a:rPr lang="de-DE" sz="2400" i="1" dirty="0">
                <a:solidFill>
                  <a:srgbClr val="000000"/>
                </a:solidFill>
                <a:latin typeface="-apple-system"/>
              </a:rPr>
              <a:t>(da geht je nur ein Pfeil weg, aber keiner hin)</a:t>
            </a:r>
            <a:endParaRPr lang="de-DE" i="1" dirty="0"/>
          </a:p>
        </p:txBody>
      </p:sp>
      <p:pic>
        <p:nvPicPr>
          <p:cNvPr id="4" name="Grafik 3" descr="Tür geschlossen Silhouette">
            <a:extLst>
              <a:ext uri="{FF2B5EF4-FFF2-40B4-BE49-F238E27FC236}">
                <a16:creationId xmlns:a16="http://schemas.microsoft.com/office/drawing/2014/main" id="{A6E5A90E-1515-B4EC-2B5C-8EDE63DDDE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75940" y="4616094"/>
            <a:ext cx="1848206" cy="1848206"/>
          </a:xfrm>
          <a:prstGeom prst="rect">
            <a:avLst/>
          </a:prstGeom>
        </p:spPr>
      </p:pic>
      <p:pic>
        <p:nvPicPr>
          <p:cNvPr id="5" name="Grafik 4" descr="Tür geschlossen Silhouette">
            <a:extLst>
              <a:ext uri="{FF2B5EF4-FFF2-40B4-BE49-F238E27FC236}">
                <a16:creationId xmlns:a16="http://schemas.microsoft.com/office/drawing/2014/main" id="{3DDF7E10-B050-3FAF-FB5B-75DFB1E70B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7734" y="4616094"/>
            <a:ext cx="1848206" cy="1848206"/>
          </a:xfrm>
          <a:prstGeom prst="rect">
            <a:avLst/>
          </a:prstGeom>
        </p:spPr>
      </p:pic>
      <p:pic>
        <p:nvPicPr>
          <p:cNvPr id="6" name="Grafik 5" descr="Tür geschlossen Silhouette">
            <a:extLst>
              <a:ext uri="{FF2B5EF4-FFF2-40B4-BE49-F238E27FC236}">
                <a16:creationId xmlns:a16="http://schemas.microsoft.com/office/drawing/2014/main" id="{A7E8B2CA-405B-55D6-E508-62541FBBB6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4591" y="4616094"/>
            <a:ext cx="1848206" cy="1848206"/>
          </a:xfrm>
          <a:prstGeom prst="rect">
            <a:avLst/>
          </a:prstGeom>
        </p:spPr>
      </p:pic>
      <p:pic>
        <p:nvPicPr>
          <p:cNvPr id="7" name="Grafik 6" descr="Tür geschlossen Silhouette">
            <a:extLst>
              <a:ext uri="{FF2B5EF4-FFF2-40B4-BE49-F238E27FC236}">
                <a16:creationId xmlns:a16="http://schemas.microsoft.com/office/drawing/2014/main" id="{8988AA93-A319-6864-515E-61683F616E5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21975" y="4616094"/>
            <a:ext cx="1848206" cy="1848206"/>
          </a:xfrm>
          <a:prstGeom prst="rect">
            <a:avLst/>
          </a:prstGeom>
        </p:spPr>
      </p:pic>
      <p:pic>
        <p:nvPicPr>
          <p:cNvPr id="8" name="Grafik 7" descr="Tür geschlossen Silhouette">
            <a:extLst>
              <a:ext uri="{FF2B5EF4-FFF2-40B4-BE49-F238E27FC236}">
                <a16:creationId xmlns:a16="http://schemas.microsoft.com/office/drawing/2014/main" id="{537717F3-B690-1029-8D82-6A148D3BCC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03283" y="4616094"/>
            <a:ext cx="1848206" cy="1848206"/>
          </a:xfrm>
          <a:prstGeom prst="rect">
            <a:avLst/>
          </a:prstGeom>
        </p:spPr>
      </p:pic>
      <p:pic>
        <p:nvPicPr>
          <p:cNvPr id="9" name="Grafik 8" descr="Tür geschlossen Silhouette">
            <a:extLst>
              <a:ext uri="{FF2B5EF4-FFF2-40B4-BE49-F238E27FC236}">
                <a16:creationId xmlns:a16="http://schemas.microsoft.com/office/drawing/2014/main" id="{3ED0A09B-E6A6-23CE-340D-626162BD84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40667" y="4644669"/>
            <a:ext cx="1848206" cy="1848206"/>
          </a:xfrm>
          <a:prstGeom prst="rect">
            <a:avLst/>
          </a:prstGeom>
        </p:spPr>
      </p:pic>
      <p:sp>
        <p:nvSpPr>
          <p:cNvPr id="10" name="Textfeld 9">
            <a:extLst>
              <a:ext uri="{FF2B5EF4-FFF2-40B4-BE49-F238E27FC236}">
                <a16:creationId xmlns:a16="http://schemas.microsoft.com/office/drawing/2014/main" id="{E93B646D-3297-01E4-BC36-655289BA269D}"/>
              </a:ext>
            </a:extLst>
          </p:cNvPr>
          <p:cNvSpPr txBox="1"/>
          <p:nvPr/>
        </p:nvSpPr>
        <p:spPr>
          <a:xfrm>
            <a:off x="11088873" y="5356989"/>
            <a:ext cx="939681" cy="1200329"/>
          </a:xfrm>
          <a:prstGeom prst="rect">
            <a:avLst/>
          </a:prstGeom>
          <a:noFill/>
        </p:spPr>
        <p:txBody>
          <a:bodyPr wrap="none" rtlCol="0">
            <a:spAutoFit/>
          </a:bodyPr>
          <a:lstStyle/>
          <a:p>
            <a:r>
              <a:rPr lang="de-DE" sz="7200" dirty="0"/>
              <a:t>…</a:t>
            </a:r>
            <a:endParaRPr lang="de-DE" dirty="0"/>
          </a:p>
        </p:txBody>
      </p:sp>
      <p:sp>
        <p:nvSpPr>
          <p:cNvPr id="11" name="Textfeld 10">
            <a:extLst>
              <a:ext uri="{FF2B5EF4-FFF2-40B4-BE49-F238E27FC236}">
                <a16:creationId xmlns:a16="http://schemas.microsoft.com/office/drawing/2014/main" id="{72202D4E-02F1-9478-EA1D-7A58CFFB3804}"/>
              </a:ext>
            </a:extLst>
          </p:cNvPr>
          <p:cNvSpPr txBox="1"/>
          <p:nvPr/>
        </p:nvSpPr>
        <p:spPr>
          <a:xfrm>
            <a:off x="1143547" y="4979399"/>
            <a:ext cx="377026" cy="523220"/>
          </a:xfrm>
          <a:prstGeom prst="rect">
            <a:avLst/>
          </a:prstGeom>
          <a:noFill/>
        </p:spPr>
        <p:txBody>
          <a:bodyPr wrap="none" rtlCol="0">
            <a:spAutoFit/>
          </a:bodyPr>
          <a:lstStyle/>
          <a:p>
            <a:r>
              <a:rPr lang="de-DE" sz="2800" b="1" dirty="0"/>
              <a:t>1</a:t>
            </a:r>
            <a:endParaRPr lang="de-DE" b="1" dirty="0"/>
          </a:p>
        </p:txBody>
      </p:sp>
      <p:sp>
        <p:nvSpPr>
          <p:cNvPr id="12" name="Textfeld 11">
            <a:extLst>
              <a:ext uri="{FF2B5EF4-FFF2-40B4-BE49-F238E27FC236}">
                <a16:creationId xmlns:a16="http://schemas.microsoft.com/office/drawing/2014/main" id="{17FF1E50-0D2D-896C-D423-A2A81B8136C8}"/>
              </a:ext>
            </a:extLst>
          </p:cNvPr>
          <p:cNvSpPr txBox="1"/>
          <p:nvPr/>
        </p:nvSpPr>
        <p:spPr>
          <a:xfrm>
            <a:off x="3024001" y="4979399"/>
            <a:ext cx="377026" cy="523220"/>
          </a:xfrm>
          <a:prstGeom prst="rect">
            <a:avLst/>
          </a:prstGeom>
          <a:noFill/>
        </p:spPr>
        <p:txBody>
          <a:bodyPr wrap="none" rtlCol="0">
            <a:spAutoFit/>
          </a:bodyPr>
          <a:lstStyle/>
          <a:p>
            <a:r>
              <a:rPr lang="de-DE" sz="2800" b="1" dirty="0"/>
              <a:t>2</a:t>
            </a:r>
            <a:endParaRPr lang="de-DE" b="1" dirty="0"/>
          </a:p>
        </p:txBody>
      </p:sp>
      <p:sp>
        <p:nvSpPr>
          <p:cNvPr id="13" name="Textfeld 12">
            <a:extLst>
              <a:ext uri="{FF2B5EF4-FFF2-40B4-BE49-F238E27FC236}">
                <a16:creationId xmlns:a16="http://schemas.microsoft.com/office/drawing/2014/main" id="{EEA7BE74-91F5-A4EB-6DC8-B97F63BF1271}"/>
              </a:ext>
            </a:extLst>
          </p:cNvPr>
          <p:cNvSpPr txBox="1"/>
          <p:nvPr/>
        </p:nvSpPr>
        <p:spPr>
          <a:xfrm>
            <a:off x="4800404" y="4979399"/>
            <a:ext cx="377026" cy="523220"/>
          </a:xfrm>
          <a:prstGeom prst="rect">
            <a:avLst/>
          </a:prstGeom>
          <a:noFill/>
        </p:spPr>
        <p:txBody>
          <a:bodyPr wrap="none" rtlCol="0">
            <a:spAutoFit/>
          </a:bodyPr>
          <a:lstStyle/>
          <a:p>
            <a:r>
              <a:rPr lang="de-DE" sz="2800" b="1" dirty="0"/>
              <a:t>3</a:t>
            </a:r>
            <a:endParaRPr lang="de-DE" b="1" dirty="0"/>
          </a:p>
        </p:txBody>
      </p:sp>
      <p:sp>
        <p:nvSpPr>
          <p:cNvPr id="14" name="Textfeld 13">
            <a:extLst>
              <a:ext uri="{FF2B5EF4-FFF2-40B4-BE49-F238E27FC236}">
                <a16:creationId xmlns:a16="http://schemas.microsoft.com/office/drawing/2014/main" id="{C54F14D8-8F3B-2323-951D-F3552975104C}"/>
              </a:ext>
            </a:extLst>
          </p:cNvPr>
          <p:cNvSpPr txBox="1"/>
          <p:nvPr/>
        </p:nvSpPr>
        <p:spPr>
          <a:xfrm>
            <a:off x="6534524" y="4979399"/>
            <a:ext cx="377026" cy="523220"/>
          </a:xfrm>
          <a:prstGeom prst="rect">
            <a:avLst/>
          </a:prstGeom>
          <a:noFill/>
        </p:spPr>
        <p:txBody>
          <a:bodyPr wrap="none" rtlCol="0">
            <a:spAutoFit/>
          </a:bodyPr>
          <a:lstStyle/>
          <a:p>
            <a:r>
              <a:rPr lang="de-DE" sz="2800" b="1" dirty="0"/>
              <a:t>4</a:t>
            </a:r>
            <a:endParaRPr lang="de-DE" b="1" dirty="0"/>
          </a:p>
        </p:txBody>
      </p:sp>
      <p:sp>
        <p:nvSpPr>
          <p:cNvPr id="15" name="Textfeld 14">
            <a:extLst>
              <a:ext uri="{FF2B5EF4-FFF2-40B4-BE49-F238E27FC236}">
                <a16:creationId xmlns:a16="http://schemas.microsoft.com/office/drawing/2014/main" id="{A5C58BB5-E477-D83A-ECB9-8CBAE4A727F4}"/>
              </a:ext>
            </a:extLst>
          </p:cNvPr>
          <p:cNvSpPr txBox="1"/>
          <p:nvPr/>
        </p:nvSpPr>
        <p:spPr>
          <a:xfrm>
            <a:off x="8283317" y="4979399"/>
            <a:ext cx="377026" cy="523220"/>
          </a:xfrm>
          <a:prstGeom prst="rect">
            <a:avLst/>
          </a:prstGeom>
          <a:noFill/>
        </p:spPr>
        <p:txBody>
          <a:bodyPr wrap="none" rtlCol="0">
            <a:spAutoFit/>
          </a:bodyPr>
          <a:lstStyle/>
          <a:p>
            <a:r>
              <a:rPr lang="de-DE" sz="2800" b="1" dirty="0"/>
              <a:t>5</a:t>
            </a:r>
            <a:endParaRPr lang="de-DE" b="1" dirty="0"/>
          </a:p>
        </p:txBody>
      </p:sp>
      <p:sp>
        <p:nvSpPr>
          <p:cNvPr id="16" name="Textfeld 15">
            <a:extLst>
              <a:ext uri="{FF2B5EF4-FFF2-40B4-BE49-F238E27FC236}">
                <a16:creationId xmlns:a16="http://schemas.microsoft.com/office/drawing/2014/main" id="{32BCDB07-D236-8CA9-CBF8-991111BA66D2}"/>
              </a:ext>
            </a:extLst>
          </p:cNvPr>
          <p:cNvSpPr txBox="1"/>
          <p:nvPr/>
        </p:nvSpPr>
        <p:spPr>
          <a:xfrm>
            <a:off x="9976257" y="4979399"/>
            <a:ext cx="377026" cy="523220"/>
          </a:xfrm>
          <a:prstGeom prst="rect">
            <a:avLst/>
          </a:prstGeom>
          <a:noFill/>
        </p:spPr>
        <p:txBody>
          <a:bodyPr wrap="none" rtlCol="0">
            <a:spAutoFit/>
          </a:bodyPr>
          <a:lstStyle/>
          <a:p>
            <a:r>
              <a:rPr lang="de-DE" sz="2800" b="1" dirty="0"/>
              <a:t>6</a:t>
            </a:r>
            <a:endParaRPr lang="de-DE" b="1" dirty="0"/>
          </a:p>
        </p:txBody>
      </p:sp>
      <p:grpSp>
        <p:nvGrpSpPr>
          <p:cNvPr id="28" name="Gruppieren 27">
            <a:extLst>
              <a:ext uri="{FF2B5EF4-FFF2-40B4-BE49-F238E27FC236}">
                <a16:creationId xmlns:a16="http://schemas.microsoft.com/office/drawing/2014/main" id="{FFF88D2C-BF3C-D262-728C-36C4F7C72211}"/>
              </a:ext>
            </a:extLst>
          </p:cNvPr>
          <p:cNvGrpSpPr/>
          <p:nvPr/>
        </p:nvGrpSpPr>
        <p:grpSpPr>
          <a:xfrm>
            <a:off x="1351837" y="4070959"/>
            <a:ext cx="8812933" cy="663879"/>
            <a:chOff x="1351837" y="4070959"/>
            <a:chExt cx="8812933" cy="663879"/>
          </a:xfrm>
        </p:grpSpPr>
        <p:sp>
          <p:nvSpPr>
            <p:cNvPr id="22" name="Pfeil: nach unten gekrümmt 21">
              <a:extLst>
                <a:ext uri="{FF2B5EF4-FFF2-40B4-BE49-F238E27FC236}">
                  <a16:creationId xmlns:a16="http://schemas.microsoft.com/office/drawing/2014/main" id="{7A7E4629-1551-6CC6-7E30-7FB7BB1E9414}"/>
                </a:ext>
              </a:extLst>
            </p:cNvPr>
            <p:cNvSpPr/>
            <p:nvPr/>
          </p:nvSpPr>
          <p:spPr>
            <a:xfrm>
              <a:off x="1351837" y="4070959"/>
              <a:ext cx="1848206"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3" name="Pfeil: nach unten gekrümmt 22">
              <a:extLst>
                <a:ext uri="{FF2B5EF4-FFF2-40B4-BE49-F238E27FC236}">
                  <a16:creationId xmlns:a16="http://schemas.microsoft.com/office/drawing/2014/main" id="{474EBEEA-62AA-5988-4EC6-9425FC19C51C}"/>
                </a:ext>
              </a:extLst>
            </p:cNvPr>
            <p:cNvSpPr/>
            <p:nvPr/>
          </p:nvSpPr>
          <p:spPr>
            <a:xfrm>
              <a:off x="3169085" y="4070959"/>
              <a:ext cx="3413209"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4" name="Pfeil: nach unten gekrümmt 23">
              <a:extLst>
                <a:ext uri="{FF2B5EF4-FFF2-40B4-BE49-F238E27FC236}">
                  <a16:creationId xmlns:a16="http://schemas.microsoft.com/office/drawing/2014/main" id="{ACCBED0E-0D6C-6A8A-ABF2-0F5A08D6F124}"/>
                </a:ext>
              </a:extLst>
            </p:cNvPr>
            <p:cNvSpPr/>
            <p:nvPr/>
          </p:nvSpPr>
          <p:spPr>
            <a:xfrm>
              <a:off x="5010411" y="4070959"/>
              <a:ext cx="5154359"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grpSp>
        <p:nvGrpSpPr>
          <p:cNvPr id="29" name="Gruppieren 28">
            <a:extLst>
              <a:ext uri="{FF2B5EF4-FFF2-40B4-BE49-F238E27FC236}">
                <a16:creationId xmlns:a16="http://schemas.microsoft.com/office/drawing/2014/main" id="{4B59AF6F-75B8-830A-3515-261066A7782B}"/>
              </a:ext>
            </a:extLst>
          </p:cNvPr>
          <p:cNvGrpSpPr/>
          <p:nvPr/>
        </p:nvGrpSpPr>
        <p:grpSpPr>
          <a:xfrm>
            <a:off x="6911550" y="4070959"/>
            <a:ext cx="11512609" cy="692454"/>
            <a:chOff x="6911550" y="4070959"/>
            <a:chExt cx="11512609" cy="692454"/>
          </a:xfrm>
        </p:grpSpPr>
        <p:sp>
          <p:nvSpPr>
            <p:cNvPr id="25" name="Pfeil: nach unten gekrümmt 24">
              <a:extLst>
                <a:ext uri="{FF2B5EF4-FFF2-40B4-BE49-F238E27FC236}">
                  <a16:creationId xmlns:a16="http://schemas.microsoft.com/office/drawing/2014/main" id="{EA9E6CD2-EFA3-3393-327E-C0DCBF22C027}"/>
                </a:ext>
              </a:extLst>
            </p:cNvPr>
            <p:cNvSpPr/>
            <p:nvPr/>
          </p:nvSpPr>
          <p:spPr>
            <a:xfrm>
              <a:off x="6911550" y="4070959"/>
              <a:ext cx="5879990"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6" name="Pfeil: nach unten gekrümmt 25">
              <a:extLst>
                <a:ext uri="{FF2B5EF4-FFF2-40B4-BE49-F238E27FC236}">
                  <a16:creationId xmlns:a16="http://schemas.microsoft.com/office/drawing/2014/main" id="{74F18DD8-3DD6-4B37-E693-83FB6736CAC8}"/>
                </a:ext>
              </a:extLst>
            </p:cNvPr>
            <p:cNvSpPr/>
            <p:nvPr/>
          </p:nvSpPr>
          <p:spPr>
            <a:xfrm>
              <a:off x="8714669" y="4099534"/>
              <a:ext cx="8120312"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7" name="Pfeil: nach unten gekrümmt 26">
              <a:extLst>
                <a:ext uri="{FF2B5EF4-FFF2-40B4-BE49-F238E27FC236}">
                  <a16:creationId xmlns:a16="http://schemas.microsoft.com/office/drawing/2014/main" id="{E2B8A38C-1327-A1CF-E99B-D063DE0F377B}"/>
                </a:ext>
              </a:extLst>
            </p:cNvPr>
            <p:cNvSpPr/>
            <p:nvPr/>
          </p:nvSpPr>
          <p:spPr>
            <a:xfrm>
              <a:off x="10303847" y="4070959"/>
              <a:ext cx="8120312" cy="663879"/>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Tree>
    <p:extLst>
      <p:ext uri="{BB962C8B-B14F-4D97-AF65-F5344CB8AC3E}">
        <p14:creationId xmlns:p14="http://schemas.microsoft.com/office/powerpoint/2010/main" val="2118979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CBD34-7A62-10D5-9A35-D45C1C50E49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136C1AC-42EA-F91E-1C3A-FD108431A144}"/>
              </a:ext>
            </a:extLst>
          </p:cNvPr>
          <p:cNvSpPr>
            <a:spLocks noGrp="1"/>
          </p:cNvSpPr>
          <p:nvPr>
            <p:ph type="title"/>
          </p:nvPr>
        </p:nvSpPr>
        <p:spPr/>
        <p:txBody>
          <a:bodyPr/>
          <a:lstStyle/>
          <a:p>
            <a:r>
              <a:rPr lang="de-DE" dirty="0"/>
              <a:t>Die Lösung</a:t>
            </a:r>
          </a:p>
        </p:txBody>
      </p:sp>
      <p:sp>
        <p:nvSpPr>
          <p:cNvPr id="3" name="Inhaltsplatzhalter 2">
            <a:extLst>
              <a:ext uri="{FF2B5EF4-FFF2-40B4-BE49-F238E27FC236}">
                <a16:creationId xmlns:a16="http://schemas.microsoft.com/office/drawing/2014/main" id="{D7B3D770-C34C-449D-5143-38290374DA2E}"/>
              </a:ext>
            </a:extLst>
          </p:cNvPr>
          <p:cNvSpPr>
            <a:spLocks noGrp="1"/>
          </p:cNvSpPr>
          <p:nvPr>
            <p:ph idx="1"/>
          </p:nvPr>
        </p:nvSpPr>
        <p:spPr/>
        <p:txBody>
          <a:bodyPr/>
          <a:lstStyle/>
          <a:p>
            <a:r>
              <a:rPr lang="de-DE" b="0" i="0" dirty="0">
                <a:solidFill>
                  <a:srgbClr val="000000"/>
                </a:solidFill>
                <a:effectLst/>
                <a:latin typeface="-apple-system"/>
              </a:rPr>
              <a:t>Der Portier bittet alle bestehenden Gäste, in die Zimmer mit doppelter Nummer zu ziehen.</a:t>
            </a:r>
          </a:p>
          <a:p>
            <a:r>
              <a:rPr lang="de-DE" dirty="0">
                <a:solidFill>
                  <a:srgbClr val="000000"/>
                </a:solidFill>
                <a:latin typeface="-apple-system"/>
              </a:rPr>
              <a:t>Dadurch werden alle Zimmer mit ungerader Zimmernummer frei</a:t>
            </a:r>
          </a:p>
          <a:p>
            <a:r>
              <a:rPr lang="de-DE" dirty="0">
                <a:solidFill>
                  <a:srgbClr val="000000"/>
                </a:solidFill>
                <a:latin typeface="-apple-system"/>
              </a:rPr>
              <a:t>Und das sind unendlich viele</a:t>
            </a:r>
            <a:endParaRPr lang="de-DE" dirty="0"/>
          </a:p>
        </p:txBody>
      </p:sp>
      <p:pic>
        <p:nvPicPr>
          <p:cNvPr id="4" name="Grafik 3" descr="Tür geschlossen Silhouette">
            <a:extLst>
              <a:ext uri="{FF2B5EF4-FFF2-40B4-BE49-F238E27FC236}">
                <a16:creationId xmlns:a16="http://schemas.microsoft.com/office/drawing/2014/main" id="{1676058B-A194-4AE0-FB7F-7A5D99198E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75940" y="4616094"/>
            <a:ext cx="1848206" cy="1848206"/>
          </a:xfrm>
          <a:prstGeom prst="rect">
            <a:avLst/>
          </a:prstGeom>
        </p:spPr>
      </p:pic>
      <p:pic>
        <p:nvPicPr>
          <p:cNvPr id="8" name="Grafik 7" descr="Tür geschlossen Silhouette">
            <a:extLst>
              <a:ext uri="{FF2B5EF4-FFF2-40B4-BE49-F238E27FC236}">
                <a16:creationId xmlns:a16="http://schemas.microsoft.com/office/drawing/2014/main" id="{9672D9F7-865C-CD94-C54B-5C0D6C8426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03283" y="4616094"/>
            <a:ext cx="1848206" cy="1848206"/>
          </a:xfrm>
          <a:prstGeom prst="rect">
            <a:avLst/>
          </a:prstGeom>
        </p:spPr>
      </p:pic>
      <p:pic>
        <p:nvPicPr>
          <p:cNvPr id="9" name="Grafik 8" descr="Tür geschlossen Silhouette">
            <a:extLst>
              <a:ext uri="{FF2B5EF4-FFF2-40B4-BE49-F238E27FC236}">
                <a16:creationId xmlns:a16="http://schemas.microsoft.com/office/drawing/2014/main" id="{FF20CEBC-B764-08FE-2199-E323EBE60A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40667" y="4644669"/>
            <a:ext cx="1848206" cy="1848206"/>
          </a:xfrm>
          <a:prstGeom prst="rect">
            <a:avLst/>
          </a:prstGeom>
        </p:spPr>
      </p:pic>
      <p:sp>
        <p:nvSpPr>
          <p:cNvPr id="10" name="Textfeld 9">
            <a:extLst>
              <a:ext uri="{FF2B5EF4-FFF2-40B4-BE49-F238E27FC236}">
                <a16:creationId xmlns:a16="http://schemas.microsoft.com/office/drawing/2014/main" id="{7279394A-25E4-E291-C3DC-A693878DD948}"/>
              </a:ext>
            </a:extLst>
          </p:cNvPr>
          <p:cNvSpPr txBox="1"/>
          <p:nvPr/>
        </p:nvSpPr>
        <p:spPr>
          <a:xfrm>
            <a:off x="11088873" y="5356989"/>
            <a:ext cx="939681" cy="1200329"/>
          </a:xfrm>
          <a:prstGeom prst="rect">
            <a:avLst/>
          </a:prstGeom>
          <a:noFill/>
        </p:spPr>
        <p:txBody>
          <a:bodyPr wrap="none" rtlCol="0">
            <a:spAutoFit/>
          </a:bodyPr>
          <a:lstStyle/>
          <a:p>
            <a:r>
              <a:rPr lang="de-DE" sz="7200" dirty="0"/>
              <a:t>…</a:t>
            </a:r>
            <a:endParaRPr lang="de-DE" dirty="0"/>
          </a:p>
        </p:txBody>
      </p:sp>
      <p:sp>
        <p:nvSpPr>
          <p:cNvPr id="11" name="Textfeld 10">
            <a:extLst>
              <a:ext uri="{FF2B5EF4-FFF2-40B4-BE49-F238E27FC236}">
                <a16:creationId xmlns:a16="http://schemas.microsoft.com/office/drawing/2014/main" id="{3B212B43-867A-783D-B6D3-FF6FDAF44415}"/>
              </a:ext>
            </a:extLst>
          </p:cNvPr>
          <p:cNvSpPr txBox="1"/>
          <p:nvPr/>
        </p:nvSpPr>
        <p:spPr>
          <a:xfrm>
            <a:off x="1143547" y="4979399"/>
            <a:ext cx="377026" cy="523220"/>
          </a:xfrm>
          <a:prstGeom prst="rect">
            <a:avLst/>
          </a:prstGeom>
          <a:noFill/>
        </p:spPr>
        <p:txBody>
          <a:bodyPr wrap="none" rtlCol="0">
            <a:spAutoFit/>
          </a:bodyPr>
          <a:lstStyle/>
          <a:p>
            <a:r>
              <a:rPr lang="de-DE" sz="2800" b="1" dirty="0"/>
              <a:t>1</a:t>
            </a:r>
            <a:endParaRPr lang="de-DE" b="1" dirty="0"/>
          </a:p>
        </p:txBody>
      </p:sp>
      <p:sp>
        <p:nvSpPr>
          <p:cNvPr id="12" name="Textfeld 11">
            <a:extLst>
              <a:ext uri="{FF2B5EF4-FFF2-40B4-BE49-F238E27FC236}">
                <a16:creationId xmlns:a16="http://schemas.microsoft.com/office/drawing/2014/main" id="{321F9996-48CA-E78B-751F-3EC93571A552}"/>
              </a:ext>
            </a:extLst>
          </p:cNvPr>
          <p:cNvSpPr txBox="1"/>
          <p:nvPr/>
        </p:nvSpPr>
        <p:spPr>
          <a:xfrm>
            <a:off x="3024001" y="4979399"/>
            <a:ext cx="377026" cy="523220"/>
          </a:xfrm>
          <a:prstGeom prst="rect">
            <a:avLst/>
          </a:prstGeom>
          <a:noFill/>
        </p:spPr>
        <p:txBody>
          <a:bodyPr wrap="none" rtlCol="0">
            <a:spAutoFit/>
          </a:bodyPr>
          <a:lstStyle/>
          <a:p>
            <a:r>
              <a:rPr lang="de-DE" sz="2800" b="1" dirty="0"/>
              <a:t>2</a:t>
            </a:r>
            <a:endParaRPr lang="de-DE" b="1" dirty="0"/>
          </a:p>
        </p:txBody>
      </p:sp>
      <p:sp>
        <p:nvSpPr>
          <p:cNvPr id="13" name="Textfeld 12">
            <a:extLst>
              <a:ext uri="{FF2B5EF4-FFF2-40B4-BE49-F238E27FC236}">
                <a16:creationId xmlns:a16="http://schemas.microsoft.com/office/drawing/2014/main" id="{3244A23A-F891-AF70-CC5A-45A1D104337C}"/>
              </a:ext>
            </a:extLst>
          </p:cNvPr>
          <p:cNvSpPr txBox="1"/>
          <p:nvPr/>
        </p:nvSpPr>
        <p:spPr>
          <a:xfrm>
            <a:off x="4800404" y="4979399"/>
            <a:ext cx="377026" cy="523220"/>
          </a:xfrm>
          <a:prstGeom prst="rect">
            <a:avLst/>
          </a:prstGeom>
          <a:noFill/>
        </p:spPr>
        <p:txBody>
          <a:bodyPr wrap="none" rtlCol="0">
            <a:spAutoFit/>
          </a:bodyPr>
          <a:lstStyle/>
          <a:p>
            <a:r>
              <a:rPr lang="de-DE" sz="2800" b="1" dirty="0"/>
              <a:t>3</a:t>
            </a:r>
            <a:endParaRPr lang="de-DE" b="1" dirty="0"/>
          </a:p>
        </p:txBody>
      </p:sp>
      <p:sp>
        <p:nvSpPr>
          <p:cNvPr id="14" name="Textfeld 13">
            <a:extLst>
              <a:ext uri="{FF2B5EF4-FFF2-40B4-BE49-F238E27FC236}">
                <a16:creationId xmlns:a16="http://schemas.microsoft.com/office/drawing/2014/main" id="{3DE697FF-125B-A5D5-D93C-44072113A2C2}"/>
              </a:ext>
            </a:extLst>
          </p:cNvPr>
          <p:cNvSpPr txBox="1"/>
          <p:nvPr/>
        </p:nvSpPr>
        <p:spPr>
          <a:xfrm>
            <a:off x="6534524" y="4979399"/>
            <a:ext cx="377026" cy="523220"/>
          </a:xfrm>
          <a:prstGeom prst="rect">
            <a:avLst/>
          </a:prstGeom>
          <a:noFill/>
        </p:spPr>
        <p:txBody>
          <a:bodyPr wrap="none" rtlCol="0">
            <a:spAutoFit/>
          </a:bodyPr>
          <a:lstStyle/>
          <a:p>
            <a:r>
              <a:rPr lang="de-DE" sz="2800" b="1" dirty="0"/>
              <a:t>4</a:t>
            </a:r>
            <a:endParaRPr lang="de-DE" b="1" dirty="0"/>
          </a:p>
        </p:txBody>
      </p:sp>
      <p:sp>
        <p:nvSpPr>
          <p:cNvPr id="15" name="Textfeld 14">
            <a:extLst>
              <a:ext uri="{FF2B5EF4-FFF2-40B4-BE49-F238E27FC236}">
                <a16:creationId xmlns:a16="http://schemas.microsoft.com/office/drawing/2014/main" id="{88446E4E-79E9-99CA-DC1E-91925DE5BB09}"/>
              </a:ext>
            </a:extLst>
          </p:cNvPr>
          <p:cNvSpPr txBox="1"/>
          <p:nvPr/>
        </p:nvSpPr>
        <p:spPr>
          <a:xfrm>
            <a:off x="8283317" y="4979399"/>
            <a:ext cx="377026" cy="523220"/>
          </a:xfrm>
          <a:prstGeom prst="rect">
            <a:avLst/>
          </a:prstGeom>
          <a:noFill/>
        </p:spPr>
        <p:txBody>
          <a:bodyPr wrap="none" rtlCol="0">
            <a:spAutoFit/>
          </a:bodyPr>
          <a:lstStyle/>
          <a:p>
            <a:r>
              <a:rPr lang="de-DE" sz="2800" b="1" dirty="0"/>
              <a:t>5</a:t>
            </a:r>
            <a:endParaRPr lang="de-DE" b="1" dirty="0"/>
          </a:p>
        </p:txBody>
      </p:sp>
      <p:sp>
        <p:nvSpPr>
          <p:cNvPr id="16" name="Textfeld 15">
            <a:extLst>
              <a:ext uri="{FF2B5EF4-FFF2-40B4-BE49-F238E27FC236}">
                <a16:creationId xmlns:a16="http://schemas.microsoft.com/office/drawing/2014/main" id="{17F8694E-4B66-77AB-E1A8-8FA2D6ABD6EF}"/>
              </a:ext>
            </a:extLst>
          </p:cNvPr>
          <p:cNvSpPr txBox="1"/>
          <p:nvPr/>
        </p:nvSpPr>
        <p:spPr>
          <a:xfrm>
            <a:off x="9976257" y="4979399"/>
            <a:ext cx="377026" cy="523220"/>
          </a:xfrm>
          <a:prstGeom prst="rect">
            <a:avLst/>
          </a:prstGeom>
          <a:noFill/>
        </p:spPr>
        <p:txBody>
          <a:bodyPr wrap="none" rtlCol="0">
            <a:spAutoFit/>
          </a:bodyPr>
          <a:lstStyle/>
          <a:p>
            <a:r>
              <a:rPr lang="de-DE" sz="2800" b="1" dirty="0"/>
              <a:t>6</a:t>
            </a:r>
            <a:endParaRPr lang="de-DE" b="1" dirty="0"/>
          </a:p>
        </p:txBody>
      </p:sp>
      <p:pic>
        <p:nvPicPr>
          <p:cNvPr id="17" name="Grafik 16" descr="Druckerabdeckung offen Silhouette">
            <a:extLst>
              <a:ext uri="{FF2B5EF4-FFF2-40B4-BE49-F238E27FC236}">
                <a16:creationId xmlns:a16="http://schemas.microsoft.com/office/drawing/2014/main" id="{B248A511-C7C5-12A0-A8AE-00CAE6048A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2676" y="4624329"/>
            <a:ext cx="1848206" cy="1848206"/>
          </a:xfrm>
          <a:prstGeom prst="rect">
            <a:avLst/>
          </a:prstGeom>
        </p:spPr>
      </p:pic>
      <p:pic>
        <p:nvPicPr>
          <p:cNvPr id="18" name="Grafik 17" descr="Druckerabdeckung offen Silhouette">
            <a:extLst>
              <a:ext uri="{FF2B5EF4-FFF2-40B4-BE49-F238E27FC236}">
                <a16:creationId xmlns:a16="http://schemas.microsoft.com/office/drawing/2014/main" id="{854D7EAF-4A67-70B5-A1B5-4F63AEFF94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24146" y="4624329"/>
            <a:ext cx="1848206" cy="1848206"/>
          </a:xfrm>
          <a:prstGeom prst="rect">
            <a:avLst/>
          </a:prstGeom>
        </p:spPr>
      </p:pic>
      <p:pic>
        <p:nvPicPr>
          <p:cNvPr id="19" name="Grafik 18" descr="Druckerabdeckung offen Silhouette">
            <a:extLst>
              <a:ext uri="{FF2B5EF4-FFF2-40B4-BE49-F238E27FC236}">
                <a16:creationId xmlns:a16="http://schemas.microsoft.com/office/drawing/2014/main" id="{390EE48A-992D-7E99-A893-A18E626F2D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54438" y="4606391"/>
            <a:ext cx="1848206" cy="1848206"/>
          </a:xfrm>
          <a:prstGeom prst="rect">
            <a:avLst/>
          </a:prstGeom>
        </p:spPr>
      </p:pic>
    </p:spTree>
    <p:extLst>
      <p:ext uri="{BB962C8B-B14F-4D97-AF65-F5344CB8AC3E}">
        <p14:creationId xmlns:p14="http://schemas.microsoft.com/office/powerpoint/2010/main" val="3434403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159E8E-7965-0C3B-3431-CA878CAE3BB2}"/>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61293230-B0F6-45B1-96D1-13D18E2429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DB74BAD7-F0FC-4719-A31F-1ABDB6211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748215" cy="6857999"/>
          </a:xfrm>
          <a:custGeom>
            <a:avLst/>
            <a:gdLst>
              <a:gd name="connsiteX0" fmla="*/ 0 w 9024730"/>
              <a:gd name="connsiteY0" fmla="*/ 0 h 6857999"/>
              <a:gd name="connsiteX1" fmla="*/ 9024730 w 9024730"/>
              <a:gd name="connsiteY1" fmla="*/ 0 h 6857999"/>
              <a:gd name="connsiteX2" fmla="*/ 9024730 w 9024730"/>
              <a:gd name="connsiteY2" fmla="*/ 2 h 6857999"/>
              <a:gd name="connsiteX3" fmla="*/ 8447016 w 9024730"/>
              <a:gd name="connsiteY3" fmla="*/ 2 h 6857999"/>
              <a:gd name="connsiteX4" fmla="*/ 8441214 w 9024730"/>
              <a:gd name="connsiteY4" fmla="*/ 14562 h 6857999"/>
              <a:gd name="connsiteX5" fmla="*/ 8445389 w 9024730"/>
              <a:gd name="connsiteY5" fmla="*/ 59077 h 6857999"/>
              <a:gd name="connsiteX6" fmla="*/ 8437086 w 9024730"/>
              <a:gd name="connsiteY6" fmla="*/ 107668 h 6857999"/>
              <a:gd name="connsiteX7" fmla="*/ 8458599 w 9024730"/>
              <a:gd name="connsiteY7" fmla="*/ 246136 h 6857999"/>
              <a:gd name="connsiteX8" fmla="*/ 8433237 w 9024730"/>
              <a:gd name="connsiteY8" fmla="*/ 372908 h 6857999"/>
              <a:gd name="connsiteX9" fmla="*/ 8430194 w 9024730"/>
              <a:gd name="connsiteY9" fmla="*/ 450607 h 6857999"/>
              <a:gd name="connsiteX10" fmla="*/ 8443315 w 9024730"/>
              <a:gd name="connsiteY10" fmla="*/ 812800 h 6857999"/>
              <a:gd name="connsiteX11" fmla="*/ 8453042 w 9024730"/>
              <a:gd name="connsiteY11" fmla="*/ 912727 h 6857999"/>
              <a:gd name="connsiteX12" fmla="*/ 8451649 w 9024730"/>
              <a:gd name="connsiteY12" fmla="*/ 989950 h 6857999"/>
              <a:gd name="connsiteX13" fmla="*/ 8455592 w 9024730"/>
              <a:gd name="connsiteY13" fmla="*/ 1141745 h 6857999"/>
              <a:gd name="connsiteX14" fmla="*/ 8470203 w 9024730"/>
              <a:gd name="connsiteY14" fmla="*/ 1265454 h 6857999"/>
              <a:gd name="connsiteX15" fmla="*/ 8499638 w 9024730"/>
              <a:gd name="connsiteY15" fmla="*/ 1385480 h 6857999"/>
              <a:gd name="connsiteX16" fmla="*/ 8518660 w 9024730"/>
              <a:gd name="connsiteY16" fmla="*/ 1458060 h 6857999"/>
              <a:gd name="connsiteX17" fmla="*/ 8539125 w 9024730"/>
              <a:gd name="connsiteY17" fmla="*/ 1513175 h 6857999"/>
              <a:gd name="connsiteX18" fmla="*/ 8570281 w 9024730"/>
              <a:gd name="connsiteY18" fmla="*/ 1570809 h 6857999"/>
              <a:gd name="connsiteX19" fmla="*/ 8605212 w 9024730"/>
              <a:gd name="connsiteY19" fmla="*/ 1638391 h 6857999"/>
              <a:gd name="connsiteX20" fmla="*/ 8626457 w 9024730"/>
              <a:gd name="connsiteY20" fmla="*/ 1742490 h 6857999"/>
              <a:gd name="connsiteX21" fmla="*/ 8654861 w 9024730"/>
              <a:gd name="connsiteY21" fmla="*/ 1818229 h 6857999"/>
              <a:gd name="connsiteX22" fmla="*/ 8648005 w 9024730"/>
              <a:gd name="connsiteY22" fmla="*/ 1862723 h 6857999"/>
              <a:gd name="connsiteX23" fmla="*/ 8654469 w 9024730"/>
              <a:gd name="connsiteY23" fmla="*/ 1917476 h 6857999"/>
              <a:gd name="connsiteX24" fmla="*/ 8649702 w 9024730"/>
              <a:gd name="connsiteY24" fmla="*/ 1972204 h 6857999"/>
              <a:gd name="connsiteX25" fmla="*/ 8656357 w 9024730"/>
              <a:gd name="connsiteY25" fmla="*/ 2054291 h 6857999"/>
              <a:gd name="connsiteX26" fmla="*/ 8648660 w 9024730"/>
              <a:gd name="connsiteY26" fmla="*/ 2227417 h 6857999"/>
              <a:gd name="connsiteX27" fmla="*/ 8607609 w 9024730"/>
              <a:gd name="connsiteY27" fmla="*/ 2510933 h 6857999"/>
              <a:gd name="connsiteX28" fmla="*/ 8608432 w 9024730"/>
              <a:gd name="connsiteY28" fmla="*/ 2741866 h 6857999"/>
              <a:gd name="connsiteX29" fmla="*/ 8619112 w 9024730"/>
              <a:gd name="connsiteY29" fmla="*/ 2864935 h 6857999"/>
              <a:gd name="connsiteX30" fmla="*/ 8627742 w 9024730"/>
              <a:gd name="connsiteY30" fmla="*/ 2950807 h 6857999"/>
              <a:gd name="connsiteX31" fmla="*/ 8611822 w 9024730"/>
              <a:gd name="connsiteY31" fmla="*/ 2978246 h 6857999"/>
              <a:gd name="connsiteX32" fmla="*/ 8608239 w 9024730"/>
              <a:gd name="connsiteY32" fmla="*/ 2995916 h 6857999"/>
              <a:gd name="connsiteX33" fmla="*/ 8598647 w 9024730"/>
              <a:gd name="connsiteY33" fmla="*/ 2998648 h 6857999"/>
              <a:gd name="connsiteX34" fmla="*/ 8587108 w 9024730"/>
              <a:gd name="connsiteY34" fmla="*/ 3023630 h 6857999"/>
              <a:gd name="connsiteX35" fmla="*/ 8577885 w 9024730"/>
              <a:gd name="connsiteY35" fmla="*/ 3096975 h 6857999"/>
              <a:gd name="connsiteX36" fmla="*/ 8557492 w 9024730"/>
              <a:gd name="connsiteY36" fmla="*/ 3216657 h 6857999"/>
              <a:gd name="connsiteX37" fmla="*/ 8560894 w 9024730"/>
              <a:gd name="connsiteY37" fmla="*/ 3310980 h 6857999"/>
              <a:gd name="connsiteX38" fmla="*/ 8547852 w 9024730"/>
              <a:gd name="connsiteY38" fmla="*/ 3344725 h 6857999"/>
              <a:gd name="connsiteX39" fmla="*/ 8535427 w 9024730"/>
              <a:gd name="connsiteY39" fmla="*/ 3393250 h 6857999"/>
              <a:gd name="connsiteX40" fmla="*/ 8520092 w 9024730"/>
              <a:gd name="connsiteY40" fmla="*/ 3514536 h 6857999"/>
              <a:gd name="connsiteX41" fmla="*/ 8497231 w 9024730"/>
              <a:gd name="connsiteY41" fmla="*/ 3686149 h 6857999"/>
              <a:gd name="connsiteX42" fmla="*/ 8489799 w 9024730"/>
              <a:gd name="connsiteY42" fmla="*/ 3692208 h 6857999"/>
              <a:gd name="connsiteX43" fmla="*/ 8475804 w 9024730"/>
              <a:gd name="connsiteY43" fmla="*/ 3776022 h 6857999"/>
              <a:gd name="connsiteX44" fmla="*/ 8471279 w 9024730"/>
              <a:gd name="connsiteY44" fmla="*/ 3977138 h 6857999"/>
              <a:gd name="connsiteX45" fmla="*/ 8408913 w 9024730"/>
              <a:gd name="connsiteY45" fmla="*/ 4222149 h 6857999"/>
              <a:gd name="connsiteX46" fmla="*/ 8402112 w 9024730"/>
              <a:gd name="connsiteY46" fmla="*/ 4364683 h 6857999"/>
              <a:gd name="connsiteX47" fmla="*/ 8393355 w 9024730"/>
              <a:gd name="connsiteY47" fmla="*/ 4462471 h 6857999"/>
              <a:gd name="connsiteX48" fmla="*/ 8376166 w 9024730"/>
              <a:gd name="connsiteY48" fmla="*/ 4574052 h 6857999"/>
              <a:gd name="connsiteX49" fmla="*/ 8341678 w 9024730"/>
              <a:gd name="connsiteY49" fmla="*/ 4667756 h 6857999"/>
              <a:gd name="connsiteX50" fmla="*/ 8273661 w 9024730"/>
              <a:gd name="connsiteY50" fmla="*/ 4799019 h 6857999"/>
              <a:gd name="connsiteX51" fmla="*/ 8256132 w 9024730"/>
              <a:gd name="connsiteY51" fmla="*/ 4849614 h 6857999"/>
              <a:gd name="connsiteX52" fmla="*/ 8226804 w 9024730"/>
              <a:gd name="connsiteY52" fmla="*/ 4919971 h 6857999"/>
              <a:gd name="connsiteX53" fmla="*/ 8171825 w 9024730"/>
              <a:gd name="connsiteY53" fmla="*/ 5010766 h 6857999"/>
              <a:gd name="connsiteX54" fmla="*/ 8143172 w 9024730"/>
              <a:gd name="connsiteY54" fmla="*/ 5088190 h 6857999"/>
              <a:gd name="connsiteX55" fmla="*/ 8126363 w 9024730"/>
              <a:gd name="connsiteY55" fmla="*/ 5143922 h 6857999"/>
              <a:gd name="connsiteX56" fmla="*/ 8103782 w 9024730"/>
              <a:gd name="connsiteY56" fmla="*/ 5284346 h 6857999"/>
              <a:gd name="connsiteX57" fmla="*/ 8084361 w 9024730"/>
              <a:gd name="connsiteY57" fmla="*/ 5390948 h 6857999"/>
              <a:gd name="connsiteX58" fmla="*/ 8062552 w 9024730"/>
              <a:gd name="connsiteY58" fmla="*/ 5470854 h 6857999"/>
              <a:gd name="connsiteX59" fmla="*/ 8057342 w 9024730"/>
              <a:gd name="connsiteY59" fmla="*/ 5529643 h 6857999"/>
              <a:gd name="connsiteX60" fmla="*/ 8044923 w 9024730"/>
              <a:gd name="connsiteY60" fmla="*/ 5597292 h 6857999"/>
              <a:gd name="connsiteX61" fmla="*/ 8035233 w 9024730"/>
              <a:gd name="connsiteY61" fmla="*/ 5608899 h 6857999"/>
              <a:gd name="connsiteX62" fmla="*/ 8018178 w 9024730"/>
              <a:gd name="connsiteY62" fmla="*/ 5684911 h 6857999"/>
              <a:gd name="connsiteX63" fmla="*/ 8018018 w 9024730"/>
              <a:gd name="connsiteY63" fmla="*/ 5755776 h 6857999"/>
              <a:gd name="connsiteX64" fmla="*/ 8008640 w 9024730"/>
              <a:gd name="connsiteY64" fmla="*/ 5889599 h 6857999"/>
              <a:gd name="connsiteX65" fmla="*/ 8013542 w 9024730"/>
              <a:gd name="connsiteY65" fmla="*/ 5989744 h 6857999"/>
              <a:gd name="connsiteX66" fmla="*/ 7980757 w 9024730"/>
              <a:gd name="connsiteY66" fmla="*/ 6084926 h 6857999"/>
              <a:gd name="connsiteX67" fmla="*/ 7975907 w 9024730"/>
              <a:gd name="connsiteY67" fmla="*/ 6346549 h 6857999"/>
              <a:gd name="connsiteX68" fmla="*/ 7974221 w 9024730"/>
              <a:gd name="connsiteY68" fmla="*/ 6527527 h 6857999"/>
              <a:gd name="connsiteX69" fmla="*/ 7979135 w 9024730"/>
              <a:gd name="connsiteY69" fmla="*/ 6627129 h 6857999"/>
              <a:gd name="connsiteX70" fmla="*/ 7979404 w 9024730"/>
              <a:gd name="connsiteY70" fmla="*/ 6694819 h 6857999"/>
              <a:gd name="connsiteX71" fmla="*/ 8009526 w 9024730"/>
              <a:gd name="connsiteY71" fmla="*/ 6765445 h 6857999"/>
              <a:gd name="connsiteX72" fmla="*/ 8018211 w 9024730"/>
              <a:gd name="connsiteY72" fmla="*/ 6844697 h 6857999"/>
              <a:gd name="connsiteX73" fmla="*/ 8019608 w 9024730"/>
              <a:gd name="connsiteY73" fmla="*/ 6857999 h 6857999"/>
              <a:gd name="connsiteX74" fmla="*/ 0 w 9024730"/>
              <a:gd name="connsiteY74"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024730" h="6857999">
                <a:moveTo>
                  <a:pt x="0" y="0"/>
                </a:moveTo>
                <a:lnTo>
                  <a:pt x="9024730" y="0"/>
                </a:lnTo>
                <a:lnTo>
                  <a:pt x="9024730" y="2"/>
                </a:lnTo>
                <a:lnTo>
                  <a:pt x="8447016" y="2"/>
                </a:lnTo>
                <a:lnTo>
                  <a:pt x="8441214" y="14562"/>
                </a:lnTo>
                <a:lnTo>
                  <a:pt x="8445389" y="59077"/>
                </a:lnTo>
                <a:cubicBezTo>
                  <a:pt x="8445971" y="76949"/>
                  <a:pt x="8436504" y="89796"/>
                  <a:pt x="8437086" y="107668"/>
                </a:cubicBezTo>
                <a:cubicBezTo>
                  <a:pt x="8417947" y="138162"/>
                  <a:pt x="8459241" y="201929"/>
                  <a:pt x="8458599" y="246136"/>
                </a:cubicBezTo>
                <a:cubicBezTo>
                  <a:pt x="8457958" y="290343"/>
                  <a:pt x="8471649" y="364179"/>
                  <a:pt x="8433237" y="372908"/>
                </a:cubicBezTo>
                <a:cubicBezTo>
                  <a:pt x="8426916" y="431308"/>
                  <a:pt x="8438389" y="357606"/>
                  <a:pt x="8430194" y="450607"/>
                </a:cubicBezTo>
                <a:cubicBezTo>
                  <a:pt x="8466727" y="551950"/>
                  <a:pt x="8430182" y="787036"/>
                  <a:pt x="8443315" y="812800"/>
                </a:cubicBezTo>
                <a:cubicBezTo>
                  <a:pt x="8478999" y="860799"/>
                  <a:pt x="8435788" y="854953"/>
                  <a:pt x="8453042" y="912727"/>
                </a:cubicBezTo>
                <a:cubicBezTo>
                  <a:pt x="8462900" y="945986"/>
                  <a:pt x="8451223" y="951781"/>
                  <a:pt x="8451649" y="989950"/>
                </a:cubicBezTo>
                <a:cubicBezTo>
                  <a:pt x="8452074" y="1028120"/>
                  <a:pt x="8452500" y="1095828"/>
                  <a:pt x="8455592" y="1141745"/>
                </a:cubicBezTo>
                <a:cubicBezTo>
                  <a:pt x="8458684" y="1187662"/>
                  <a:pt x="8470047" y="1234783"/>
                  <a:pt x="8470203" y="1265454"/>
                </a:cubicBezTo>
                <a:cubicBezTo>
                  <a:pt x="8458947" y="1304052"/>
                  <a:pt x="8496012" y="1370755"/>
                  <a:pt x="8499638" y="1385480"/>
                </a:cubicBezTo>
                <a:cubicBezTo>
                  <a:pt x="8514485" y="1422714"/>
                  <a:pt x="8525070" y="1428103"/>
                  <a:pt x="8518660" y="1458060"/>
                </a:cubicBezTo>
                <a:cubicBezTo>
                  <a:pt x="8518783" y="1468057"/>
                  <a:pt x="8539003" y="1503177"/>
                  <a:pt x="8539125" y="1513175"/>
                </a:cubicBezTo>
                <a:lnTo>
                  <a:pt x="8570281" y="1570809"/>
                </a:lnTo>
                <a:cubicBezTo>
                  <a:pt x="8597636" y="1617136"/>
                  <a:pt x="8594573" y="1601443"/>
                  <a:pt x="8605212" y="1638391"/>
                </a:cubicBezTo>
                <a:cubicBezTo>
                  <a:pt x="8629645" y="1719640"/>
                  <a:pt x="8613884" y="1715203"/>
                  <a:pt x="8626457" y="1742490"/>
                </a:cubicBezTo>
                <a:lnTo>
                  <a:pt x="8654861" y="1818229"/>
                </a:lnTo>
                <a:cubicBezTo>
                  <a:pt x="8657202" y="1824059"/>
                  <a:pt x="8651899" y="1851211"/>
                  <a:pt x="8648005" y="1862723"/>
                </a:cubicBezTo>
                <a:lnTo>
                  <a:pt x="8654469" y="1917476"/>
                </a:lnTo>
                <a:lnTo>
                  <a:pt x="8649702" y="1972204"/>
                </a:lnTo>
                <a:cubicBezTo>
                  <a:pt x="8652251" y="1979569"/>
                  <a:pt x="8651461" y="2048203"/>
                  <a:pt x="8656357" y="2054291"/>
                </a:cubicBezTo>
                <a:cubicBezTo>
                  <a:pt x="8672645" y="2141657"/>
                  <a:pt x="8632397" y="2189849"/>
                  <a:pt x="8648660" y="2227417"/>
                </a:cubicBezTo>
                <a:cubicBezTo>
                  <a:pt x="8639941" y="2317591"/>
                  <a:pt x="8613796" y="2407644"/>
                  <a:pt x="8607609" y="2510933"/>
                </a:cubicBezTo>
                <a:cubicBezTo>
                  <a:pt x="8633490" y="2597916"/>
                  <a:pt x="8602674" y="2649734"/>
                  <a:pt x="8608432" y="2741866"/>
                </a:cubicBezTo>
                <a:cubicBezTo>
                  <a:pt x="8630300" y="2779815"/>
                  <a:pt x="8631929" y="2817058"/>
                  <a:pt x="8619112" y="2864935"/>
                </a:cubicBezTo>
                <a:cubicBezTo>
                  <a:pt x="8655820" y="2860552"/>
                  <a:pt x="8588374" y="2937673"/>
                  <a:pt x="8627742" y="2950807"/>
                </a:cubicBezTo>
                <a:lnTo>
                  <a:pt x="8611822" y="2978246"/>
                </a:lnTo>
                <a:lnTo>
                  <a:pt x="8608239" y="2995916"/>
                </a:lnTo>
                <a:lnTo>
                  <a:pt x="8598647" y="2998648"/>
                </a:lnTo>
                <a:lnTo>
                  <a:pt x="8587108" y="3023630"/>
                </a:lnTo>
                <a:cubicBezTo>
                  <a:pt x="8584111" y="3033333"/>
                  <a:pt x="8577413" y="3084375"/>
                  <a:pt x="8577885" y="3096975"/>
                </a:cubicBezTo>
                <a:cubicBezTo>
                  <a:pt x="8594321" y="3142205"/>
                  <a:pt x="8535131" y="3160433"/>
                  <a:pt x="8557492" y="3216657"/>
                </a:cubicBezTo>
                <a:cubicBezTo>
                  <a:pt x="8562518" y="3237178"/>
                  <a:pt x="8573573" y="3299737"/>
                  <a:pt x="8560894" y="3310980"/>
                </a:cubicBezTo>
                <a:cubicBezTo>
                  <a:pt x="8557601" y="3323902"/>
                  <a:pt x="8561083" y="3339340"/>
                  <a:pt x="8547852" y="3344725"/>
                </a:cubicBezTo>
                <a:cubicBezTo>
                  <a:pt x="8531788" y="3353908"/>
                  <a:pt x="8553430" y="3400659"/>
                  <a:pt x="8535427" y="3393250"/>
                </a:cubicBezTo>
                <a:cubicBezTo>
                  <a:pt x="8550195" y="3426421"/>
                  <a:pt x="8529553" y="3487753"/>
                  <a:pt x="8520092" y="3514536"/>
                </a:cubicBezTo>
                <a:cubicBezTo>
                  <a:pt x="8513726" y="3563353"/>
                  <a:pt x="8500070" y="3650327"/>
                  <a:pt x="8497231" y="3686149"/>
                </a:cubicBezTo>
                <a:cubicBezTo>
                  <a:pt x="8494574" y="3687657"/>
                  <a:pt x="8493370" y="3677229"/>
                  <a:pt x="8489799" y="3692208"/>
                </a:cubicBezTo>
                <a:cubicBezTo>
                  <a:pt x="8486228" y="3707187"/>
                  <a:pt x="8465938" y="3757479"/>
                  <a:pt x="8475804" y="3776022"/>
                </a:cubicBezTo>
                <a:cubicBezTo>
                  <a:pt x="8441061" y="3875691"/>
                  <a:pt x="8487451" y="3939839"/>
                  <a:pt x="8471279" y="3977138"/>
                </a:cubicBezTo>
                <a:cubicBezTo>
                  <a:pt x="8465599" y="4067300"/>
                  <a:pt x="8419685" y="4164564"/>
                  <a:pt x="8408913" y="4222149"/>
                </a:cubicBezTo>
                <a:cubicBezTo>
                  <a:pt x="8403583" y="4287917"/>
                  <a:pt x="8398240" y="4339232"/>
                  <a:pt x="8402112" y="4364683"/>
                </a:cubicBezTo>
                <a:lnTo>
                  <a:pt x="8393355" y="4462471"/>
                </a:lnTo>
                <a:cubicBezTo>
                  <a:pt x="8396004" y="4503329"/>
                  <a:pt x="8376320" y="4548111"/>
                  <a:pt x="8376166" y="4574052"/>
                </a:cubicBezTo>
                <a:cubicBezTo>
                  <a:pt x="8369380" y="4670665"/>
                  <a:pt x="8352302" y="4649921"/>
                  <a:pt x="8341678" y="4667756"/>
                </a:cubicBezTo>
                <a:cubicBezTo>
                  <a:pt x="8320864" y="4705850"/>
                  <a:pt x="8290794" y="4758928"/>
                  <a:pt x="8273661" y="4799019"/>
                </a:cubicBezTo>
                <a:cubicBezTo>
                  <a:pt x="8254323" y="4834076"/>
                  <a:pt x="8262378" y="4811645"/>
                  <a:pt x="8256132" y="4849614"/>
                </a:cubicBezTo>
                <a:cubicBezTo>
                  <a:pt x="8239320" y="4853334"/>
                  <a:pt x="8207060" y="4883089"/>
                  <a:pt x="8226804" y="4919971"/>
                </a:cubicBezTo>
                <a:lnTo>
                  <a:pt x="8171825" y="5010766"/>
                </a:lnTo>
                <a:cubicBezTo>
                  <a:pt x="8150097" y="4983259"/>
                  <a:pt x="8165842" y="5107656"/>
                  <a:pt x="8143172" y="5088190"/>
                </a:cubicBezTo>
                <a:cubicBezTo>
                  <a:pt x="8128060" y="5102008"/>
                  <a:pt x="8138350" y="5118851"/>
                  <a:pt x="8126363" y="5143922"/>
                </a:cubicBezTo>
                <a:cubicBezTo>
                  <a:pt x="8116335" y="5192745"/>
                  <a:pt x="8111851" y="5226225"/>
                  <a:pt x="8103782" y="5284346"/>
                </a:cubicBezTo>
                <a:cubicBezTo>
                  <a:pt x="8101016" y="5338386"/>
                  <a:pt x="8095811" y="5337325"/>
                  <a:pt x="8084361" y="5390948"/>
                </a:cubicBezTo>
                <a:cubicBezTo>
                  <a:pt x="8082912" y="5429655"/>
                  <a:pt x="8063705" y="5449508"/>
                  <a:pt x="8062552" y="5470854"/>
                </a:cubicBezTo>
                <a:cubicBezTo>
                  <a:pt x="8086776" y="5526328"/>
                  <a:pt x="8037513" y="5496377"/>
                  <a:pt x="8057342" y="5529643"/>
                </a:cubicBezTo>
                <a:cubicBezTo>
                  <a:pt x="8050653" y="5550879"/>
                  <a:pt x="8055939" y="5587444"/>
                  <a:pt x="8044923" y="5597292"/>
                </a:cubicBezTo>
                <a:lnTo>
                  <a:pt x="8035233" y="5608899"/>
                </a:lnTo>
                <a:cubicBezTo>
                  <a:pt x="8030775" y="5623501"/>
                  <a:pt x="8021047" y="5660431"/>
                  <a:pt x="8018178" y="5684911"/>
                </a:cubicBezTo>
                <a:cubicBezTo>
                  <a:pt x="8005590" y="5692608"/>
                  <a:pt x="8011744" y="5734344"/>
                  <a:pt x="8018018" y="5755776"/>
                </a:cubicBezTo>
                <a:cubicBezTo>
                  <a:pt x="8019409" y="5792777"/>
                  <a:pt x="7989082" y="5848613"/>
                  <a:pt x="8008640" y="5889599"/>
                </a:cubicBezTo>
                <a:cubicBezTo>
                  <a:pt x="8011480" y="5932097"/>
                  <a:pt x="8009486" y="5940901"/>
                  <a:pt x="8013542" y="5989744"/>
                </a:cubicBezTo>
                <a:cubicBezTo>
                  <a:pt x="8022089" y="6020787"/>
                  <a:pt x="7982918" y="6024963"/>
                  <a:pt x="7980757" y="6084926"/>
                </a:cubicBezTo>
                <a:cubicBezTo>
                  <a:pt x="7974117" y="6134231"/>
                  <a:pt x="7999371" y="6240432"/>
                  <a:pt x="7975907" y="6346549"/>
                </a:cubicBezTo>
                <a:cubicBezTo>
                  <a:pt x="7987225" y="6409741"/>
                  <a:pt x="7980509" y="6468689"/>
                  <a:pt x="7974221" y="6527527"/>
                </a:cubicBezTo>
                <a:cubicBezTo>
                  <a:pt x="7955361" y="6585667"/>
                  <a:pt x="7987786" y="6579284"/>
                  <a:pt x="7979135" y="6627129"/>
                </a:cubicBezTo>
                <a:cubicBezTo>
                  <a:pt x="7983057" y="6635153"/>
                  <a:pt x="7984986" y="6697665"/>
                  <a:pt x="7979404" y="6694819"/>
                </a:cubicBezTo>
                <a:cubicBezTo>
                  <a:pt x="7981755" y="6716947"/>
                  <a:pt x="8003903" y="6732844"/>
                  <a:pt x="8009526" y="6765445"/>
                </a:cubicBezTo>
                <a:cubicBezTo>
                  <a:pt x="8011113" y="6776325"/>
                  <a:pt x="8014662" y="6810511"/>
                  <a:pt x="8018211" y="6844697"/>
                </a:cubicBezTo>
                <a:lnTo>
                  <a:pt x="8019608" y="6857999"/>
                </a:lnTo>
                <a:lnTo>
                  <a:pt x="0" y="685799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FC56B943-3C1E-F7C9-BAF2-A1BD2B789E3A}"/>
              </a:ext>
            </a:extLst>
          </p:cNvPr>
          <p:cNvSpPr>
            <a:spLocks noGrp="1"/>
          </p:cNvSpPr>
          <p:nvPr>
            <p:ph type="title"/>
          </p:nvPr>
        </p:nvSpPr>
        <p:spPr>
          <a:xfrm>
            <a:off x="1137034" y="609599"/>
            <a:ext cx="6836927" cy="1322888"/>
          </a:xfrm>
        </p:spPr>
        <p:txBody>
          <a:bodyPr>
            <a:normAutofit/>
          </a:bodyPr>
          <a:lstStyle/>
          <a:p>
            <a:r>
              <a:rPr lang="de-DE"/>
              <a:t>Einstieg</a:t>
            </a:r>
          </a:p>
        </p:txBody>
      </p:sp>
      <p:sp>
        <p:nvSpPr>
          <p:cNvPr id="3" name="Content Placeholder 2">
            <a:extLst>
              <a:ext uri="{FF2B5EF4-FFF2-40B4-BE49-F238E27FC236}">
                <a16:creationId xmlns:a16="http://schemas.microsoft.com/office/drawing/2014/main" id="{F4F64116-97A4-A131-3119-A96A5C109C5C}"/>
              </a:ext>
            </a:extLst>
          </p:cNvPr>
          <p:cNvSpPr>
            <a:spLocks noGrp="1"/>
          </p:cNvSpPr>
          <p:nvPr>
            <p:ph idx="1"/>
          </p:nvPr>
        </p:nvSpPr>
        <p:spPr>
          <a:xfrm>
            <a:off x="1137034" y="2194101"/>
            <a:ext cx="6433805" cy="3970880"/>
          </a:xfrm>
        </p:spPr>
        <p:txBody>
          <a:bodyPr vert="horz" lIns="91440" tIns="45720" rIns="91440" bIns="45720" rtlCol="0" anchor="t">
            <a:normAutofit/>
          </a:bodyPr>
          <a:lstStyle/>
          <a:p>
            <a:r>
              <a:rPr lang="de-DE" sz="2000" dirty="0"/>
              <a:t>Was stellst du dir unter "der Unendlichkeit" vor?</a:t>
            </a:r>
          </a:p>
          <a:p>
            <a:r>
              <a:rPr lang="de-DE" sz="2000" dirty="0"/>
              <a:t>Kannst du dir vorstellen, wo Unendlichkeit eine Rolle spielt?</a:t>
            </a:r>
          </a:p>
          <a:p>
            <a:pPr lvl="1">
              <a:buFont typeface="Wingdings" panose="020B0604020202020204" pitchFamily="34" charset="0"/>
              <a:buChar char="Ø"/>
            </a:pPr>
            <a:r>
              <a:rPr lang="de-DE" sz="2000" dirty="0"/>
              <a:t> Zeit, Raum, Zahlen, Universum, Computer</a:t>
            </a:r>
          </a:p>
          <a:p>
            <a:pPr marL="0" indent="0">
              <a:buNone/>
            </a:pPr>
            <a:endParaRPr lang="de-DE" sz="2000"/>
          </a:p>
        </p:txBody>
      </p:sp>
      <p:pic>
        <p:nvPicPr>
          <p:cNvPr id="5" name="Grafik 4">
            <a:extLst>
              <a:ext uri="{FF2B5EF4-FFF2-40B4-BE49-F238E27FC236}">
                <a16:creationId xmlns:a16="http://schemas.microsoft.com/office/drawing/2014/main" id="{CE16955E-2A35-6379-0B7B-9AA21036388E}"/>
              </a:ext>
            </a:extLst>
          </p:cNvPr>
          <p:cNvPicPr>
            <a:picLocks noChangeAspect="1"/>
          </p:cNvPicPr>
          <p:nvPr/>
        </p:nvPicPr>
        <p:blipFill>
          <a:blip r:embed="rId2"/>
          <a:srcRect r="546" b="1266"/>
          <a:stretch>
            <a:fillRect/>
          </a:stretch>
        </p:blipFill>
        <p:spPr>
          <a:xfrm>
            <a:off x="9085400" y="2906782"/>
            <a:ext cx="2417461" cy="1046494"/>
          </a:xfrm>
          <a:prstGeom prst="rect">
            <a:avLst/>
          </a:prstGeom>
        </p:spPr>
      </p:pic>
    </p:spTree>
    <p:extLst>
      <p:ext uri="{BB962C8B-B14F-4D97-AF65-F5344CB8AC3E}">
        <p14:creationId xmlns:p14="http://schemas.microsoft.com/office/powerpoint/2010/main" val="287231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7B099-8854-CDC8-4156-7F6C6E679882}"/>
              </a:ext>
            </a:extLst>
          </p:cNvPr>
          <p:cNvSpPr>
            <a:spLocks noGrp="1"/>
          </p:cNvSpPr>
          <p:nvPr>
            <p:ph type="title"/>
          </p:nvPr>
        </p:nvSpPr>
        <p:spPr/>
        <p:txBody>
          <a:bodyPr/>
          <a:lstStyle/>
          <a:p>
            <a:r>
              <a:rPr lang="de-DE" dirty="0"/>
              <a:t>Was bedeutet das?</a:t>
            </a:r>
          </a:p>
        </p:txBody>
      </p:sp>
      <p:sp>
        <p:nvSpPr>
          <p:cNvPr id="3" name="Content Placeholder 2">
            <a:extLst>
              <a:ext uri="{FF2B5EF4-FFF2-40B4-BE49-F238E27FC236}">
                <a16:creationId xmlns:a16="http://schemas.microsoft.com/office/drawing/2014/main" id="{DF466F8D-9DF7-A7A9-E702-4474622A0476}"/>
              </a:ext>
            </a:extLst>
          </p:cNvPr>
          <p:cNvSpPr>
            <a:spLocks noGrp="1"/>
          </p:cNvSpPr>
          <p:nvPr>
            <p:ph idx="1"/>
          </p:nvPr>
        </p:nvSpPr>
        <p:spPr/>
        <p:txBody>
          <a:bodyPr vert="horz" lIns="91440" tIns="45720" rIns="91440" bIns="45720" rtlCol="0" anchor="t">
            <a:normAutofit/>
          </a:bodyPr>
          <a:lstStyle/>
          <a:p>
            <a:pPr marL="0" indent="0">
              <a:buNone/>
            </a:pPr>
            <a:r>
              <a:rPr lang="de-DE" dirty="0"/>
              <a:t>Haben wir also unsere Unendlichkeit wirklich größer gemacht?</a:t>
            </a:r>
          </a:p>
          <a:p>
            <a:pPr marL="0" indent="0">
              <a:buNone/>
            </a:pPr>
            <a:endParaRPr lang="de-DE" dirty="0"/>
          </a:p>
          <a:p>
            <a:pPr marL="0" indent="0">
              <a:buNone/>
            </a:pPr>
            <a:r>
              <a:rPr lang="de-DE" u="sng" dirty="0"/>
              <a:t>Intuitive Frage</a:t>
            </a:r>
            <a:endParaRPr lang="de-DE" dirty="0"/>
          </a:p>
          <a:p>
            <a:pPr marL="0" indent="0">
              <a:buNone/>
            </a:pPr>
            <a:r>
              <a:rPr lang="de-DE" dirty="0"/>
              <a:t>Welche Menge hat mehr Elemente? </a:t>
            </a:r>
          </a:p>
          <a:p>
            <a:pPr marL="0" indent="0">
              <a:buNone/>
            </a:pPr>
            <a:endParaRPr lang="de-DE" dirty="0"/>
          </a:p>
          <a:p>
            <a:pPr marL="0" indent="0">
              <a:buNone/>
            </a:pPr>
            <a:endParaRPr lang="de-DE" dirty="0"/>
          </a:p>
          <a:p>
            <a:pPr marL="0" indent="0">
              <a:buNone/>
            </a:pPr>
            <a:endParaRPr lang="de-DE" dirty="0"/>
          </a:p>
          <a:p>
            <a:pPr marL="0" indent="0">
              <a:buNone/>
            </a:pPr>
            <a:endParaRPr lang="de-DE" dirty="0"/>
          </a:p>
        </p:txBody>
      </p:sp>
      <p:sp>
        <p:nvSpPr>
          <p:cNvPr id="19" name="Textfeld 18">
            <a:extLst>
              <a:ext uri="{FF2B5EF4-FFF2-40B4-BE49-F238E27FC236}">
                <a16:creationId xmlns:a16="http://schemas.microsoft.com/office/drawing/2014/main" id="{518CB104-3EFA-020D-E0A1-062461B322CC}"/>
              </a:ext>
            </a:extLst>
          </p:cNvPr>
          <p:cNvSpPr txBox="1"/>
          <p:nvPr/>
        </p:nvSpPr>
        <p:spPr>
          <a:xfrm>
            <a:off x="2043947" y="4360081"/>
            <a:ext cx="2901863"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800" dirty="0"/>
              <a:t>Menge </a:t>
            </a:r>
            <a:r>
              <a:rPr lang="de-DE" sz="2800" u="sng" dirty="0"/>
              <a:t>aller </a:t>
            </a:r>
            <a:r>
              <a:rPr lang="de-DE" sz="2800" dirty="0"/>
              <a:t>natürlichen Zahlen </a:t>
            </a:r>
            <a:endParaRPr lang="de-DE"/>
          </a:p>
          <a:p>
            <a:pPr algn="ctr"/>
            <a:r>
              <a:rPr lang="de-DE" sz="2800" dirty="0"/>
              <a:t>1, 2, 3, ….</a:t>
            </a:r>
          </a:p>
        </p:txBody>
      </p:sp>
      <p:sp>
        <p:nvSpPr>
          <p:cNvPr id="20" name="Textfeld 19">
            <a:extLst>
              <a:ext uri="{FF2B5EF4-FFF2-40B4-BE49-F238E27FC236}">
                <a16:creationId xmlns:a16="http://schemas.microsoft.com/office/drawing/2014/main" id="{10D434E7-0C48-DF07-4D92-92D65B146FF0}"/>
              </a:ext>
            </a:extLst>
          </p:cNvPr>
          <p:cNvSpPr txBox="1"/>
          <p:nvPr/>
        </p:nvSpPr>
        <p:spPr>
          <a:xfrm>
            <a:off x="6809156" y="4005374"/>
            <a:ext cx="3035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800" dirty="0"/>
              <a:t>Menge der </a:t>
            </a:r>
            <a:r>
              <a:rPr lang="de-DE" sz="2800" u="sng" dirty="0"/>
              <a:t>geraden </a:t>
            </a:r>
            <a:r>
              <a:rPr lang="de-DE" sz="2800" dirty="0"/>
              <a:t>natürlichen Zahlen</a:t>
            </a:r>
            <a:endParaRPr lang="de-DE"/>
          </a:p>
          <a:p>
            <a:pPr algn="ctr"/>
            <a:r>
              <a:rPr lang="de-DE" sz="2800" dirty="0"/>
              <a:t>2, 4, 6, ...</a:t>
            </a:r>
          </a:p>
        </p:txBody>
      </p:sp>
      <p:sp>
        <p:nvSpPr>
          <p:cNvPr id="21" name="Ellipse 20">
            <a:extLst>
              <a:ext uri="{FF2B5EF4-FFF2-40B4-BE49-F238E27FC236}">
                <a16:creationId xmlns:a16="http://schemas.microsoft.com/office/drawing/2014/main" id="{276B7C74-F53F-B809-D4D0-FE6F2C25EDA1}"/>
              </a:ext>
            </a:extLst>
          </p:cNvPr>
          <p:cNvSpPr/>
          <p:nvPr/>
        </p:nvSpPr>
        <p:spPr>
          <a:xfrm>
            <a:off x="2037448" y="3900793"/>
            <a:ext cx="3027123" cy="273484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E9776FAC-F1AC-9DE7-F139-CCD4D831FED4}"/>
              </a:ext>
            </a:extLst>
          </p:cNvPr>
          <p:cNvSpPr/>
          <p:nvPr/>
        </p:nvSpPr>
        <p:spPr>
          <a:xfrm>
            <a:off x="6810730" y="3728265"/>
            <a:ext cx="3041500" cy="283549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4" name="Grafik 23">
            <a:extLst>
              <a:ext uri="{FF2B5EF4-FFF2-40B4-BE49-F238E27FC236}">
                <a16:creationId xmlns:a16="http://schemas.microsoft.com/office/drawing/2014/main" id="{F30B02BA-1916-EEC9-B71B-9FB9E40B0F5C}"/>
              </a:ext>
            </a:extLst>
          </p:cNvPr>
          <p:cNvPicPr>
            <a:picLocks noChangeAspect="1"/>
          </p:cNvPicPr>
          <p:nvPr/>
        </p:nvPicPr>
        <p:blipFill>
          <a:blip r:embed="rId2"/>
          <a:srcRect r="546" b="1266"/>
          <a:stretch>
            <a:fillRect/>
          </a:stretch>
        </p:blipFill>
        <p:spPr>
          <a:xfrm>
            <a:off x="3283912" y="6198987"/>
            <a:ext cx="576547" cy="301116"/>
          </a:xfrm>
          <a:prstGeom prst="rect">
            <a:avLst/>
          </a:prstGeom>
        </p:spPr>
      </p:pic>
      <p:pic>
        <p:nvPicPr>
          <p:cNvPr id="25" name="Grafik 24">
            <a:extLst>
              <a:ext uri="{FF2B5EF4-FFF2-40B4-BE49-F238E27FC236}">
                <a16:creationId xmlns:a16="http://schemas.microsoft.com/office/drawing/2014/main" id="{7EDFA9AA-6552-C963-2049-EA9EF3AE5F73}"/>
              </a:ext>
            </a:extLst>
          </p:cNvPr>
          <p:cNvPicPr>
            <a:picLocks noChangeAspect="1"/>
          </p:cNvPicPr>
          <p:nvPr/>
        </p:nvPicPr>
        <p:blipFill>
          <a:blip r:embed="rId2"/>
          <a:srcRect r="546" b="1266"/>
          <a:stretch>
            <a:fillRect/>
          </a:stretch>
        </p:blipFill>
        <p:spPr>
          <a:xfrm>
            <a:off x="8028440" y="6198986"/>
            <a:ext cx="576547" cy="301116"/>
          </a:xfrm>
          <a:prstGeom prst="rect">
            <a:avLst/>
          </a:prstGeom>
        </p:spPr>
      </p:pic>
    </p:spTree>
    <p:extLst>
      <p:ext uri="{BB962C8B-B14F-4D97-AF65-F5344CB8AC3E}">
        <p14:creationId xmlns:p14="http://schemas.microsoft.com/office/powerpoint/2010/main" val="2903903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BD6DB-778D-5103-E373-443541CFA2A1}"/>
              </a:ext>
            </a:extLst>
          </p:cNvPr>
          <p:cNvSpPr>
            <a:spLocks noGrp="1"/>
          </p:cNvSpPr>
          <p:nvPr>
            <p:ph type="title"/>
          </p:nvPr>
        </p:nvSpPr>
        <p:spPr/>
        <p:txBody>
          <a:bodyPr/>
          <a:lstStyle/>
          <a:p>
            <a:r>
              <a:rPr lang="de-DE" dirty="0"/>
              <a:t>Mengenlehre</a:t>
            </a:r>
          </a:p>
        </p:txBody>
      </p:sp>
      <p:sp>
        <p:nvSpPr>
          <p:cNvPr id="3" name="Content Placeholder 2">
            <a:extLst>
              <a:ext uri="{FF2B5EF4-FFF2-40B4-BE49-F238E27FC236}">
                <a16:creationId xmlns:a16="http://schemas.microsoft.com/office/drawing/2014/main" id="{354B272E-097D-0978-01CD-879B0B9075BA}"/>
              </a:ext>
            </a:extLst>
          </p:cNvPr>
          <p:cNvSpPr>
            <a:spLocks noGrp="1"/>
          </p:cNvSpPr>
          <p:nvPr>
            <p:ph idx="1"/>
          </p:nvPr>
        </p:nvSpPr>
        <p:spPr/>
        <p:txBody>
          <a:bodyPr vert="horz" lIns="91440" tIns="45720" rIns="91440" bIns="45720" rtlCol="0" anchor="t">
            <a:normAutofit/>
          </a:bodyPr>
          <a:lstStyle/>
          <a:p>
            <a:pPr marL="0" indent="0">
              <a:buNone/>
            </a:pPr>
            <a:r>
              <a:rPr lang="de-DE" dirty="0"/>
              <a:t>Zwei Mengen sind gleich groß, wenn man eine </a:t>
            </a:r>
            <a:r>
              <a:rPr lang="de-DE" dirty="0">
                <a:solidFill>
                  <a:srgbClr val="FFC000"/>
                </a:solidFill>
              </a:rPr>
              <a:t>eindeutige Zuordnung</a:t>
            </a:r>
            <a:r>
              <a:rPr lang="de-DE" dirty="0"/>
              <a:t> zwischen ihren Elementen finden kann.</a:t>
            </a:r>
          </a:p>
          <a:p>
            <a:pPr marL="0" indent="0">
              <a:buNone/>
            </a:pPr>
            <a:r>
              <a:rPr lang="de-DE" dirty="0"/>
              <a:t>Zum Beispiel:</a:t>
            </a:r>
          </a:p>
          <a:p>
            <a:pPr marL="0" indent="0">
              <a:buNone/>
            </a:pPr>
            <a:endParaRPr lang="de-DE" dirty="0"/>
          </a:p>
        </p:txBody>
      </p:sp>
      <p:pic>
        <p:nvPicPr>
          <p:cNvPr id="4" name="Grafik 3" descr="Ein Bild, das Diagramm, Reihe, Kreis, Schrift enthält.&#10;&#10;KI-generierte Inhalte können fehlerhaft sein.">
            <a:extLst>
              <a:ext uri="{FF2B5EF4-FFF2-40B4-BE49-F238E27FC236}">
                <a16:creationId xmlns:a16="http://schemas.microsoft.com/office/drawing/2014/main" id="{F6F92EFC-3CCC-10BD-6759-4B5A8410B0F2}"/>
              </a:ext>
            </a:extLst>
          </p:cNvPr>
          <p:cNvPicPr>
            <a:picLocks noChangeAspect="1"/>
          </p:cNvPicPr>
          <p:nvPr/>
        </p:nvPicPr>
        <p:blipFill>
          <a:blip r:embed="rId2"/>
          <a:srcRect r="67" b="3120"/>
          <a:stretch>
            <a:fillRect/>
          </a:stretch>
        </p:blipFill>
        <p:spPr>
          <a:xfrm>
            <a:off x="838200" y="3433241"/>
            <a:ext cx="4840342" cy="2587716"/>
          </a:xfrm>
          <a:prstGeom prst="rect">
            <a:avLst/>
          </a:prstGeom>
        </p:spPr>
      </p:pic>
      <p:pic>
        <p:nvPicPr>
          <p:cNvPr id="5" name="Grafik 4" descr="Ein Bild, das Reihe, Kreis, Diagramm, Schrift enthält.&#10;&#10;KI-generierte Inhalte können fehlerhaft sein.">
            <a:extLst>
              <a:ext uri="{FF2B5EF4-FFF2-40B4-BE49-F238E27FC236}">
                <a16:creationId xmlns:a16="http://schemas.microsoft.com/office/drawing/2014/main" id="{73420DB7-EBB3-E32B-950F-4AF69F8C5451}"/>
              </a:ext>
            </a:extLst>
          </p:cNvPr>
          <p:cNvPicPr>
            <a:picLocks noChangeAspect="1"/>
          </p:cNvPicPr>
          <p:nvPr/>
        </p:nvPicPr>
        <p:blipFill>
          <a:blip r:embed="rId3"/>
          <a:stretch>
            <a:fillRect/>
          </a:stretch>
        </p:blipFill>
        <p:spPr>
          <a:xfrm>
            <a:off x="6373921" y="3422803"/>
            <a:ext cx="4986926" cy="2601109"/>
          </a:xfrm>
          <a:prstGeom prst="rect">
            <a:avLst/>
          </a:prstGeom>
        </p:spPr>
      </p:pic>
    </p:spTree>
    <p:extLst>
      <p:ext uri="{BB962C8B-B14F-4D97-AF65-F5344CB8AC3E}">
        <p14:creationId xmlns:p14="http://schemas.microsoft.com/office/powerpoint/2010/main" val="232047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F5A29-BE18-BD39-DD9E-CC925E0AE5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1BD505-FA01-7B20-F396-B5216470B89E}"/>
              </a:ext>
            </a:extLst>
          </p:cNvPr>
          <p:cNvSpPr>
            <a:spLocks noGrp="1"/>
          </p:cNvSpPr>
          <p:nvPr>
            <p:ph type="title"/>
          </p:nvPr>
        </p:nvSpPr>
        <p:spPr/>
        <p:txBody>
          <a:bodyPr/>
          <a:lstStyle/>
          <a:p>
            <a:r>
              <a:rPr lang="de-DE" dirty="0"/>
              <a:t>Zurück zu unserer Frage:</a:t>
            </a:r>
          </a:p>
        </p:txBody>
      </p:sp>
      <p:sp>
        <p:nvSpPr>
          <p:cNvPr id="3" name="Content Placeholder 2">
            <a:extLst>
              <a:ext uri="{FF2B5EF4-FFF2-40B4-BE49-F238E27FC236}">
                <a16:creationId xmlns:a16="http://schemas.microsoft.com/office/drawing/2014/main" id="{C6161B62-050E-A174-CE15-8BD1C6270405}"/>
              </a:ext>
            </a:extLst>
          </p:cNvPr>
          <p:cNvSpPr>
            <a:spLocks noGrp="1"/>
          </p:cNvSpPr>
          <p:nvPr>
            <p:ph idx="1"/>
          </p:nvPr>
        </p:nvSpPr>
        <p:spPr/>
        <p:txBody>
          <a:bodyPr vert="horz" lIns="91440" tIns="45720" rIns="91440" bIns="45720" rtlCol="0" anchor="t">
            <a:normAutofit/>
          </a:bodyPr>
          <a:lstStyle/>
          <a:p>
            <a:pPr marL="0" indent="0">
              <a:buNone/>
            </a:pPr>
            <a:endParaRPr lang="de-DE" u="sng" dirty="0"/>
          </a:p>
          <a:p>
            <a:pPr marL="0" indent="0">
              <a:buNone/>
            </a:pPr>
            <a:r>
              <a:rPr lang="de-DE" u="sng" dirty="0"/>
              <a:t>Intuitive Frage</a:t>
            </a:r>
            <a:endParaRPr lang="de-DE" dirty="0"/>
          </a:p>
          <a:p>
            <a:pPr marL="0" indent="0">
              <a:buNone/>
            </a:pPr>
            <a:r>
              <a:rPr lang="de-DE" dirty="0"/>
              <a:t>Welche Menge ist größer? Überlegt euch, ob es eine eindeutige Zuordnung geben kann.</a:t>
            </a:r>
          </a:p>
          <a:p>
            <a:pPr marL="0" indent="0">
              <a:buNone/>
            </a:pPr>
            <a:endParaRPr lang="de-DE" dirty="0"/>
          </a:p>
          <a:p>
            <a:pPr marL="0" indent="0">
              <a:buNone/>
            </a:pPr>
            <a:endParaRPr lang="de-DE" dirty="0"/>
          </a:p>
          <a:p>
            <a:pPr marL="0" indent="0">
              <a:buNone/>
            </a:pPr>
            <a:endParaRPr lang="de-DE" dirty="0"/>
          </a:p>
          <a:p>
            <a:pPr marL="0" indent="0">
              <a:buNone/>
            </a:pPr>
            <a:endParaRPr lang="de-DE" dirty="0"/>
          </a:p>
        </p:txBody>
      </p:sp>
      <p:sp>
        <p:nvSpPr>
          <p:cNvPr id="19" name="Textfeld 18">
            <a:extLst>
              <a:ext uri="{FF2B5EF4-FFF2-40B4-BE49-F238E27FC236}">
                <a16:creationId xmlns:a16="http://schemas.microsoft.com/office/drawing/2014/main" id="{30C69794-3A83-DFD3-5D8F-FEBD7FAD71BE}"/>
              </a:ext>
            </a:extLst>
          </p:cNvPr>
          <p:cNvSpPr txBox="1"/>
          <p:nvPr/>
        </p:nvSpPr>
        <p:spPr>
          <a:xfrm>
            <a:off x="2101456" y="4216307"/>
            <a:ext cx="2901863"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800" dirty="0"/>
              <a:t>Menge </a:t>
            </a:r>
            <a:r>
              <a:rPr lang="de-DE" sz="2800" u="sng" dirty="0"/>
              <a:t>aller </a:t>
            </a:r>
            <a:r>
              <a:rPr lang="de-DE" sz="2800" dirty="0"/>
              <a:t>natürlichen Zahlen </a:t>
            </a:r>
            <a:endParaRPr lang="de-DE"/>
          </a:p>
          <a:p>
            <a:pPr algn="ctr"/>
            <a:r>
              <a:rPr lang="de-DE" sz="2800" dirty="0"/>
              <a:t>1, 2, 3, ….</a:t>
            </a:r>
          </a:p>
        </p:txBody>
      </p:sp>
      <p:sp>
        <p:nvSpPr>
          <p:cNvPr id="20" name="Textfeld 19">
            <a:extLst>
              <a:ext uri="{FF2B5EF4-FFF2-40B4-BE49-F238E27FC236}">
                <a16:creationId xmlns:a16="http://schemas.microsoft.com/office/drawing/2014/main" id="{5EEEA18A-23BF-2CC1-6404-F86555883257}"/>
              </a:ext>
            </a:extLst>
          </p:cNvPr>
          <p:cNvSpPr txBox="1"/>
          <p:nvPr/>
        </p:nvSpPr>
        <p:spPr>
          <a:xfrm>
            <a:off x="6809156" y="4005374"/>
            <a:ext cx="3035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de-DE" sz="2800" dirty="0"/>
              <a:t>Menge der </a:t>
            </a:r>
            <a:r>
              <a:rPr lang="de-DE" sz="2800" u="sng" dirty="0"/>
              <a:t>geraden </a:t>
            </a:r>
            <a:r>
              <a:rPr lang="de-DE" sz="2800" dirty="0"/>
              <a:t>natürlichen Zahlen</a:t>
            </a:r>
            <a:endParaRPr lang="de-DE"/>
          </a:p>
          <a:p>
            <a:pPr algn="ctr"/>
            <a:r>
              <a:rPr lang="de-DE" sz="2800" dirty="0"/>
              <a:t>2, 4, 6, ...</a:t>
            </a:r>
          </a:p>
        </p:txBody>
      </p:sp>
      <p:sp>
        <p:nvSpPr>
          <p:cNvPr id="21" name="Ellipse 20">
            <a:extLst>
              <a:ext uri="{FF2B5EF4-FFF2-40B4-BE49-F238E27FC236}">
                <a16:creationId xmlns:a16="http://schemas.microsoft.com/office/drawing/2014/main" id="{C26D7028-1259-0392-C018-5E73D27BEDAB}"/>
              </a:ext>
            </a:extLst>
          </p:cNvPr>
          <p:cNvSpPr/>
          <p:nvPr/>
        </p:nvSpPr>
        <p:spPr>
          <a:xfrm>
            <a:off x="2037448" y="3900793"/>
            <a:ext cx="3027123" cy="273484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4608ECF5-941C-37D1-6D46-87512451F9D9}"/>
              </a:ext>
            </a:extLst>
          </p:cNvPr>
          <p:cNvSpPr/>
          <p:nvPr/>
        </p:nvSpPr>
        <p:spPr>
          <a:xfrm>
            <a:off x="6810730" y="3728265"/>
            <a:ext cx="3041500" cy="283549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4" name="Grafik 23">
            <a:extLst>
              <a:ext uri="{FF2B5EF4-FFF2-40B4-BE49-F238E27FC236}">
                <a16:creationId xmlns:a16="http://schemas.microsoft.com/office/drawing/2014/main" id="{C3253A1D-EAAA-1657-42B1-DA8AAFDB9F53}"/>
              </a:ext>
            </a:extLst>
          </p:cNvPr>
          <p:cNvPicPr>
            <a:picLocks noChangeAspect="1"/>
          </p:cNvPicPr>
          <p:nvPr/>
        </p:nvPicPr>
        <p:blipFill>
          <a:blip r:embed="rId2"/>
          <a:srcRect r="546" b="1266"/>
          <a:stretch>
            <a:fillRect/>
          </a:stretch>
        </p:blipFill>
        <p:spPr>
          <a:xfrm>
            <a:off x="3283912" y="6198987"/>
            <a:ext cx="576547" cy="301116"/>
          </a:xfrm>
          <a:prstGeom prst="rect">
            <a:avLst/>
          </a:prstGeom>
        </p:spPr>
      </p:pic>
      <p:pic>
        <p:nvPicPr>
          <p:cNvPr id="25" name="Grafik 24">
            <a:extLst>
              <a:ext uri="{FF2B5EF4-FFF2-40B4-BE49-F238E27FC236}">
                <a16:creationId xmlns:a16="http://schemas.microsoft.com/office/drawing/2014/main" id="{B664ED52-0034-7C95-46C9-93A7D6213F11}"/>
              </a:ext>
            </a:extLst>
          </p:cNvPr>
          <p:cNvPicPr>
            <a:picLocks noChangeAspect="1"/>
          </p:cNvPicPr>
          <p:nvPr/>
        </p:nvPicPr>
        <p:blipFill>
          <a:blip r:embed="rId2"/>
          <a:srcRect r="546" b="1266"/>
          <a:stretch>
            <a:fillRect/>
          </a:stretch>
        </p:blipFill>
        <p:spPr>
          <a:xfrm>
            <a:off x="8028440" y="6198986"/>
            <a:ext cx="576547" cy="301116"/>
          </a:xfrm>
          <a:prstGeom prst="rect">
            <a:avLst/>
          </a:prstGeom>
        </p:spPr>
      </p:pic>
    </p:spTree>
    <p:extLst>
      <p:ext uri="{BB962C8B-B14F-4D97-AF65-F5344CB8AC3E}">
        <p14:creationId xmlns:p14="http://schemas.microsoft.com/office/powerpoint/2010/main" val="42076759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1ABD6-0B53-EF8E-9A2D-7F07A8382410}"/>
              </a:ext>
            </a:extLst>
          </p:cNvPr>
          <p:cNvSpPr>
            <a:spLocks noGrp="1"/>
          </p:cNvSpPr>
          <p:nvPr>
            <p:ph type="title"/>
          </p:nvPr>
        </p:nvSpPr>
        <p:spPr/>
        <p:txBody>
          <a:bodyPr/>
          <a:lstStyle/>
          <a:p>
            <a:r>
              <a:rPr lang="de-DE" dirty="0"/>
              <a:t>Es gibt tatsächlich eine eindeutige Zuordnung!</a:t>
            </a:r>
          </a:p>
        </p:txBody>
      </p:sp>
      <p:pic>
        <p:nvPicPr>
          <p:cNvPr id="4" name="Content Placeholder 3" descr="Ein Bild, das Text, Diagramm, Schrift, Reihe enthält.&#10;&#10;KI-generierte Inhalte können fehlerhaft sein.">
            <a:extLst>
              <a:ext uri="{FF2B5EF4-FFF2-40B4-BE49-F238E27FC236}">
                <a16:creationId xmlns:a16="http://schemas.microsoft.com/office/drawing/2014/main" id="{A11FC17C-3B46-110F-0A26-301BA3A3D7BF}"/>
              </a:ext>
            </a:extLst>
          </p:cNvPr>
          <p:cNvPicPr>
            <a:picLocks noGrp="1" noChangeAspect="1"/>
          </p:cNvPicPr>
          <p:nvPr>
            <p:ph idx="1"/>
          </p:nvPr>
        </p:nvPicPr>
        <p:blipFill>
          <a:blip r:embed="rId2"/>
          <a:stretch>
            <a:fillRect/>
          </a:stretch>
        </p:blipFill>
        <p:spPr>
          <a:xfrm>
            <a:off x="3051813" y="1696229"/>
            <a:ext cx="6189015" cy="4049414"/>
          </a:xfrm>
        </p:spPr>
      </p:pic>
      <p:sp>
        <p:nvSpPr>
          <p:cNvPr id="6" name="Textfeld 5">
            <a:extLst>
              <a:ext uri="{FF2B5EF4-FFF2-40B4-BE49-F238E27FC236}">
                <a16:creationId xmlns:a16="http://schemas.microsoft.com/office/drawing/2014/main" id="{409B3F98-02D5-871F-600D-2DE739688691}"/>
              </a:ext>
            </a:extLst>
          </p:cNvPr>
          <p:cNvSpPr txBox="1"/>
          <p:nvPr/>
        </p:nvSpPr>
        <p:spPr>
          <a:xfrm>
            <a:off x="501040" y="5835040"/>
            <a:ext cx="10939397"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dirty="0" err="1"/>
              <a:t>D.h</a:t>
            </a:r>
            <a:r>
              <a:rPr lang="de-DE" sz="2800" dirty="0"/>
              <a:t> die Mengen sind tatsächlich gleich groß, da wir diese Zuordnung unendlich lang machen können</a:t>
            </a:r>
          </a:p>
        </p:txBody>
      </p:sp>
    </p:spTree>
    <p:extLst>
      <p:ext uri="{BB962C8B-B14F-4D97-AF65-F5344CB8AC3E}">
        <p14:creationId xmlns:p14="http://schemas.microsoft.com/office/powerpoint/2010/main" val="1080020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abgerundete Ecken 7">
            <a:extLst>
              <a:ext uri="{FF2B5EF4-FFF2-40B4-BE49-F238E27FC236}">
                <a16:creationId xmlns:a16="http://schemas.microsoft.com/office/drawing/2014/main" id="{CD6A46EC-38F8-F2F2-C2E8-3A84D27D3A9E}"/>
              </a:ext>
            </a:extLst>
          </p:cNvPr>
          <p:cNvSpPr/>
          <p:nvPr/>
        </p:nvSpPr>
        <p:spPr>
          <a:xfrm>
            <a:off x="669575" y="1706111"/>
            <a:ext cx="10848059" cy="1074536"/>
          </a:xfrm>
          <a:prstGeom prst="roundRect">
            <a:avLst/>
          </a:prstGeom>
          <a:solidFill>
            <a:schemeClr val="tx2">
              <a:lumMod val="10000"/>
              <a:lumOff val="90000"/>
            </a:schemeClr>
          </a:solidFill>
          <a:ln>
            <a:solidFill>
              <a:schemeClr val="tx2">
                <a:lumMod val="10000"/>
                <a:lumOff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EEE23FEF-6564-4A68-906B-942BCAB49663}"/>
              </a:ext>
            </a:extLst>
          </p:cNvPr>
          <p:cNvSpPr>
            <a:spLocks noGrp="1"/>
          </p:cNvSpPr>
          <p:nvPr>
            <p:ph type="title"/>
          </p:nvPr>
        </p:nvSpPr>
        <p:spPr/>
        <p:txBody>
          <a:bodyPr/>
          <a:lstStyle/>
          <a:p>
            <a:r>
              <a:rPr lang="de-DE" dirty="0"/>
              <a:t>Abzählbare Unendlichkeit</a:t>
            </a:r>
          </a:p>
        </p:txBody>
      </p:sp>
      <p:sp>
        <p:nvSpPr>
          <p:cNvPr id="3" name="Content Placeholder 2">
            <a:extLst>
              <a:ext uri="{FF2B5EF4-FFF2-40B4-BE49-F238E27FC236}">
                <a16:creationId xmlns:a16="http://schemas.microsoft.com/office/drawing/2014/main" id="{9FBCF442-8B29-4E0D-7171-E7C5A599CAF7}"/>
              </a:ext>
            </a:extLst>
          </p:cNvPr>
          <p:cNvSpPr>
            <a:spLocks noGrp="1"/>
          </p:cNvSpPr>
          <p:nvPr>
            <p:ph idx="1"/>
          </p:nvPr>
        </p:nvSpPr>
        <p:spPr/>
        <p:txBody>
          <a:bodyPr vert="horz" lIns="91440" tIns="45720" rIns="91440" bIns="45720" rtlCol="0" anchor="t">
            <a:normAutofit/>
          </a:bodyPr>
          <a:lstStyle/>
          <a:p>
            <a:pPr marL="0" indent="0">
              <a:buNone/>
            </a:pPr>
            <a:r>
              <a:rPr lang="de-DE" dirty="0"/>
              <a:t>Definition: Eine Menge ist abzählbar, wenn man die Elemente in der Menge </a:t>
            </a:r>
            <a:r>
              <a:rPr lang="de-DE" dirty="0">
                <a:solidFill>
                  <a:srgbClr val="FFC000"/>
                </a:solidFill>
              </a:rPr>
              <a:t>durchnummerieren </a:t>
            </a:r>
            <a:r>
              <a:rPr lang="de-DE" dirty="0"/>
              <a:t>kann.</a:t>
            </a:r>
          </a:p>
          <a:p>
            <a:pPr marL="0" indent="0">
              <a:buNone/>
            </a:pPr>
            <a:endParaRPr lang="de-DE" dirty="0"/>
          </a:p>
          <a:p>
            <a:pPr marL="0" indent="0">
              <a:buNone/>
            </a:pPr>
            <a:r>
              <a:rPr lang="de-DE" dirty="0"/>
              <a:t>Wie wir gerade gesehen haben können wir alle geraden natürlichen Zahlen durchnummerieren, sie sind also abzählbar unendlich.</a:t>
            </a:r>
          </a:p>
          <a:p>
            <a:pPr marL="0" indent="0">
              <a:buNone/>
            </a:pPr>
            <a:endParaRPr lang="de-DE" dirty="0"/>
          </a:p>
        </p:txBody>
      </p:sp>
      <p:pic>
        <p:nvPicPr>
          <p:cNvPr id="6" name="Content Placeholder 3" descr="Ein Bild, das Text, Diagramm, Schrift, Reihe enthält.&#10;&#10;KI-generierte Inhalte können fehlerhaft sein.">
            <a:extLst>
              <a:ext uri="{FF2B5EF4-FFF2-40B4-BE49-F238E27FC236}">
                <a16:creationId xmlns:a16="http://schemas.microsoft.com/office/drawing/2014/main" id="{94660787-F9C1-FF71-7389-815B926041D8}"/>
              </a:ext>
            </a:extLst>
          </p:cNvPr>
          <p:cNvPicPr>
            <a:picLocks noChangeAspect="1"/>
          </p:cNvPicPr>
          <p:nvPr/>
        </p:nvPicPr>
        <p:blipFill>
          <a:blip r:embed="rId2"/>
          <a:stretch>
            <a:fillRect/>
          </a:stretch>
        </p:blipFill>
        <p:spPr>
          <a:xfrm>
            <a:off x="4130115" y="4126002"/>
            <a:ext cx="3917393" cy="2554169"/>
          </a:xfrm>
          <a:prstGeom prst="rect">
            <a:avLst/>
          </a:prstGeom>
        </p:spPr>
      </p:pic>
    </p:spTree>
    <p:extLst>
      <p:ext uri="{BB962C8B-B14F-4D97-AF65-F5344CB8AC3E}">
        <p14:creationId xmlns:p14="http://schemas.microsoft.com/office/powerpoint/2010/main" val="985101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Entwurf, Kreis, Zeichnung, Lineart enthält.&#10;&#10;KI-generierte Inhalte können fehlerhaft sein.">
            <a:extLst>
              <a:ext uri="{FF2B5EF4-FFF2-40B4-BE49-F238E27FC236}">
                <a16:creationId xmlns:a16="http://schemas.microsoft.com/office/drawing/2014/main" id="{D51E3AB7-DC44-7274-79B5-6F22D7BDFFC5}"/>
              </a:ext>
            </a:extLst>
          </p:cNvPr>
          <p:cNvPicPr>
            <a:picLocks noChangeAspect="1"/>
          </p:cNvPicPr>
          <p:nvPr/>
        </p:nvPicPr>
        <p:blipFill>
          <a:blip r:embed="rId2"/>
          <a:srcRect l="-141" t="-1087" r="63239" b="7609"/>
          <a:stretch>
            <a:fillRect/>
          </a:stretch>
        </p:blipFill>
        <p:spPr>
          <a:xfrm>
            <a:off x="8022565" y="4026094"/>
            <a:ext cx="4168259" cy="2833927"/>
          </a:xfrm>
          <a:prstGeom prst="rect">
            <a:avLst/>
          </a:prstGeom>
        </p:spPr>
      </p:pic>
      <p:sp>
        <p:nvSpPr>
          <p:cNvPr id="2" name="Title 1">
            <a:extLst>
              <a:ext uri="{FF2B5EF4-FFF2-40B4-BE49-F238E27FC236}">
                <a16:creationId xmlns:a16="http://schemas.microsoft.com/office/drawing/2014/main" id="{F9748871-9FAC-2C6B-2CA9-D75B2DAE6BB7}"/>
              </a:ext>
            </a:extLst>
          </p:cNvPr>
          <p:cNvSpPr>
            <a:spLocks noGrp="1"/>
          </p:cNvSpPr>
          <p:nvPr>
            <p:ph type="title"/>
          </p:nvPr>
        </p:nvSpPr>
        <p:spPr/>
        <p:txBody>
          <a:bodyPr/>
          <a:lstStyle/>
          <a:p>
            <a:r>
              <a:rPr lang="de-DE" dirty="0"/>
              <a:t>Interaktive Übung:</a:t>
            </a:r>
          </a:p>
        </p:txBody>
      </p:sp>
      <p:sp>
        <p:nvSpPr>
          <p:cNvPr id="3" name="Content Placeholder 2">
            <a:extLst>
              <a:ext uri="{FF2B5EF4-FFF2-40B4-BE49-F238E27FC236}">
                <a16:creationId xmlns:a16="http://schemas.microsoft.com/office/drawing/2014/main" id="{14365108-5D29-24BE-6B15-3EC8E46F49B3}"/>
              </a:ext>
            </a:extLst>
          </p:cNvPr>
          <p:cNvSpPr>
            <a:spLocks noGrp="1"/>
          </p:cNvSpPr>
          <p:nvPr>
            <p:ph idx="1"/>
          </p:nvPr>
        </p:nvSpPr>
        <p:spPr/>
        <p:txBody>
          <a:bodyPr vert="horz" lIns="91440" tIns="45720" rIns="91440" bIns="45720" rtlCol="0" anchor="t">
            <a:normAutofit/>
          </a:bodyPr>
          <a:lstStyle/>
          <a:p>
            <a:r>
              <a:rPr lang="de-DE" dirty="0"/>
              <a:t>Ihr bekommt Kärtchen mit verschiedenen Zahlenarten. </a:t>
            </a:r>
          </a:p>
          <a:p>
            <a:r>
              <a:rPr lang="de-DE" dirty="0"/>
              <a:t>Diese Kärtchen sollt ihr auf dem großen Blatt in ihre Menge sortieren</a:t>
            </a:r>
          </a:p>
          <a:p>
            <a:r>
              <a:rPr lang="de-DE" dirty="0"/>
              <a:t>Nun überlegt euch, welche Zahlen aus welcher Menge ihr nummerieren könnt. Welche Menge ist abzählbar?</a:t>
            </a:r>
          </a:p>
          <a:p>
            <a:r>
              <a:rPr lang="de-DE" dirty="0"/>
              <a:t>Gegebene sind Zahlen aus den Mengen der...</a:t>
            </a:r>
          </a:p>
          <a:p>
            <a:pPr lvl="1">
              <a:buFont typeface="Courier New" panose="020B0604020202020204" pitchFamily="34" charset="0"/>
              <a:buChar char="o"/>
            </a:pPr>
            <a:r>
              <a:rPr lang="de-DE" dirty="0"/>
              <a:t>Natürlichen Zahlen</a:t>
            </a:r>
          </a:p>
          <a:p>
            <a:pPr lvl="1">
              <a:buFont typeface="Courier New" panose="020B0604020202020204" pitchFamily="34" charset="0"/>
              <a:buChar char="o"/>
            </a:pPr>
            <a:r>
              <a:rPr lang="de-DE" dirty="0"/>
              <a:t>Ganzen Zahlen</a:t>
            </a:r>
          </a:p>
          <a:p>
            <a:pPr lvl="1">
              <a:buFont typeface="Courier New" panose="020B0604020202020204" pitchFamily="34" charset="0"/>
              <a:buChar char="o"/>
            </a:pPr>
            <a:r>
              <a:rPr lang="de-DE" dirty="0"/>
              <a:t>Rationale Zahlen</a:t>
            </a:r>
          </a:p>
          <a:p>
            <a:pPr lvl="1">
              <a:buFont typeface="Courier New" panose="020B0604020202020204" pitchFamily="34" charset="0"/>
              <a:buChar char="o"/>
            </a:pPr>
            <a:r>
              <a:rPr lang="de-DE" dirty="0"/>
              <a:t>Irrationale Zahlen</a:t>
            </a:r>
          </a:p>
        </p:txBody>
      </p:sp>
    </p:spTree>
    <p:extLst>
      <p:ext uri="{BB962C8B-B14F-4D97-AF65-F5344CB8AC3E}">
        <p14:creationId xmlns:p14="http://schemas.microsoft.com/office/powerpoint/2010/main" val="238174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B8B13-8DAE-E2E5-CBEE-59E50017C8C8}"/>
              </a:ext>
            </a:extLst>
          </p:cNvPr>
          <p:cNvSpPr>
            <a:spLocks noGrp="1"/>
          </p:cNvSpPr>
          <p:nvPr>
            <p:ph type="title"/>
          </p:nvPr>
        </p:nvSpPr>
        <p:spPr/>
        <p:txBody>
          <a:bodyPr/>
          <a:lstStyle/>
          <a:p>
            <a:r>
              <a:rPr lang="de-DE" dirty="0"/>
              <a:t>Brüche sind tatsächlich abzählbar unendlich!</a:t>
            </a:r>
          </a:p>
        </p:txBody>
      </p:sp>
      <p:sp>
        <p:nvSpPr>
          <p:cNvPr id="5" name="Content Placeholder 4">
            <a:extLst>
              <a:ext uri="{FF2B5EF4-FFF2-40B4-BE49-F238E27FC236}">
                <a16:creationId xmlns:a16="http://schemas.microsoft.com/office/drawing/2014/main" id="{0703F237-0981-24AF-7AAE-9ACEA278D540}"/>
              </a:ext>
            </a:extLst>
          </p:cNvPr>
          <p:cNvSpPr>
            <a:spLocks noGrp="1"/>
          </p:cNvSpPr>
          <p:nvPr>
            <p:ph idx="1"/>
          </p:nvPr>
        </p:nvSpPr>
        <p:spPr/>
        <p:txBody>
          <a:bodyPr vert="horz" lIns="91440" tIns="45720" rIns="91440" bIns="45720" rtlCol="0" anchor="t">
            <a:normAutofit/>
          </a:bodyPr>
          <a:lstStyle/>
          <a:p>
            <a:r>
              <a:rPr lang="de-DE" dirty="0"/>
              <a:t>Wir ordnen unsere Brüche:</a:t>
            </a:r>
          </a:p>
        </p:txBody>
      </p:sp>
      <p:pic>
        <p:nvPicPr>
          <p:cNvPr id="7" name="Grafik 6" descr="Ein Bild, das Text, Schwarzweiß, Typografie enthält.&#10;&#10;KI-generierte Inhalte können fehlerhaft sein.">
            <a:extLst>
              <a:ext uri="{FF2B5EF4-FFF2-40B4-BE49-F238E27FC236}">
                <a16:creationId xmlns:a16="http://schemas.microsoft.com/office/drawing/2014/main" id="{70ED0E25-B6A5-8F26-E4FE-099F252BAD4E}"/>
              </a:ext>
            </a:extLst>
          </p:cNvPr>
          <p:cNvPicPr>
            <a:picLocks noChangeAspect="1"/>
          </p:cNvPicPr>
          <p:nvPr/>
        </p:nvPicPr>
        <p:blipFill>
          <a:blip r:embed="rId2"/>
          <a:srcRect l="-1449" t="341" r="1739" b="11828"/>
          <a:stretch>
            <a:fillRect/>
          </a:stretch>
        </p:blipFill>
        <p:spPr>
          <a:xfrm>
            <a:off x="3069386" y="2343239"/>
            <a:ext cx="6038724" cy="4517404"/>
          </a:xfrm>
          <a:prstGeom prst="rect">
            <a:avLst/>
          </a:prstGeom>
        </p:spPr>
      </p:pic>
    </p:spTree>
    <p:extLst>
      <p:ext uri="{BB962C8B-B14F-4D97-AF65-F5344CB8AC3E}">
        <p14:creationId xmlns:p14="http://schemas.microsoft.com/office/powerpoint/2010/main" val="826014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C8E8E-5B7D-0BF0-1C54-E22B28B4B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405D6-A3DE-FFCB-8A4F-E2BA4BCCD7D5}"/>
              </a:ext>
            </a:extLst>
          </p:cNvPr>
          <p:cNvSpPr>
            <a:spLocks noGrp="1"/>
          </p:cNvSpPr>
          <p:nvPr>
            <p:ph type="title"/>
          </p:nvPr>
        </p:nvSpPr>
        <p:spPr/>
        <p:txBody>
          <a:bodyPr/>
          <a:lstStyle/>
          <a:p>
            <a:r>
              <a:rPr lang="de-DE" dirty="0"/>
              <a:t>Brüche sind tatsächlich abzählbar unendlich!</a:t>
            </a:r>
          </a:p>
        </p:txBody>
      </p:sp>
      <p:sp>
        <p:nvSpPr>
          <p:cNvPr id="5" name="Content Placeholder 4">
            <a:extLst>
              <a:ext uri="{FF2B5EF4-FFF2-40B4-BE49-F238E27FC236}">
                <a16:creationId xmlns:a16="http://schemas.microsoft.com/office/drawing/2014/main" id="{C1AB785D-649B-8EB5-17D1-822A9016AAA7}"/>
              </a:ext>
            </a:extLst>
          </p:cNvPr>
          <p:cNvSpPr>
            <a:spLocks noGrp="1"/>
          </p:cNvSpPr>
          <p:nvPr>
            <p:ph idx="1"/>
          </p:nvPr>
        </p:nvSpPr>
        <p:spPr/>
        <p:txBody>
          <a:bodyPr vert="horz" lIns="91440" tIns="45720" rIns="91440" bIns="45720" rtlCol="0" anchor="t">
            <a:normAutofit/>
          </a:bodyPr>
          <a:lstStyle/>
          <a:p>
            <a:r>
              <a:rPr lang="de-DE" dirty="0"/>
              <a:t>Wir ordnen unsere Brüche:</a:t>
            </a:r>
          </a:p>
        </p:txBody>
      </p:sp>
      <p:pic>
        <p:nvPicPr>
          <p:cNvPr id="3" name="Grafik 2" descr="Ein Bild, das Text, Schrift, Diagramm, Handschrift enthält.&#10;&#10;KI-generierte Inhalte können fehlerhaft sein.">
            <a:extLst>
              <a:ext uri="{FF2B5EF4-FFF2-40B4-BE49-F238E27FC236}">
                <a16:creationId xmlns:a16="http://schemas.microsoft.com/office/drawing/2014/main" id="{64CFB409-88EA-ED4D-6644-039B6EA81462}"/>
              </a:ext>
            </a:extLst>
          </p:cNvPr>
          <p:cNvPicPr>
            <a:picLocks noChangeAspect="1"/>
          </p:cNvPicPr>
          <p:nvPr/>
        </p:nvPicPr>
        <p:blipFill>
          <a:blip r:embed="rId2"/>
          <a:srcRect l="1146" t="6632" r="2292" b="6659"/>
          <a:stretch>
            <a:fillRect/>
          </a:stretch>
        </p:blipFill>
        <p:spPr>
          <a:xfrm>
            <a:off x="3221067" y="2224716"/>
            <a:ext cx="5763791" cy="4629333"/>
          </a:xfrm>
          <a:prstGeom prst="rect">
            <a:avLst/>
          </a:prstGeom>
        </p:spPr>
      </p:pic>
      <p:sp>
        <p:nvSpPr>
          <p:cNvPr id="6" name="Textfeld 5">
            <a:extLst>
              <a:ext uri="{FF2B5EF4-FFF2-40B4-BE49-F238E27FC236}">
                <a16:creationId xmlns:a16="http://schemas.microsoft.com/office/drawing/2014/main" id="{A9D39015-D19F-7AB4-5CCB-3828B3009983}"/>
              </a:ext>
            </a:extLst>
          </p:cNvPr>
          <p:cNvSpPr txBox="1"/>
          <p:nvPr/>
        </p:nvSpPr>
        <p:spPr>
          <a:xfrm>
            <a:off x="9230264" y="3668279"/>
            <a:ext cx="2812142"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3600" dirty="0"/>
              <a:t>Aufwändig, aber möglich!</a:t>
            </a:r>
          </a:p>
        </p:txBody>
      </p:sp>
    </p:spTree>
    <p:extLst>
      <p:ext uri="{BB962C8B-B14F-4D97-AF65-F5344CB8AC3E}">
        <p14:creationId xmlns:p14="http://schemas.microsoft.com/office/powerpoint/2010/main" val="4130540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48133-9107-0002-AC29-45DFDD0CEF47}"/>
              </a:ext>
            </a:extLst>
          </p:cNvPr>
          <p:cNvSpPr>
            <a:spLocks noGrp="1"/>
          </p:cNvSpPr>
          <p:nvPr>
            <p:ph type="title"/>
          </p:nvPr>
        </p:nvSpPr>
        <p:spPr/>
        <p:txBody>
          <a:bodyPr/>
          <a:lstStyle/>
          <a:p>
            <a:r>
              <a:rPr lang="de-DE" dirty="0"/>
              <a:t>Reelle Zahlen</a:t>
            </a:r>
          </a:p>
        </p:txBody>
      </p:sp>
      <p:sp>
        <p:nvSpPr>
          <p:cNvPr id="3" name="Content Placeholder 2">
            <a:extLst>
              <a:ext uri="{FF2B5EF4-FFF2-40B4-BE49-F238E27FC236}">
                <a16:creationId xmlns:a16="http://schemas.microsoft.com/office/drawing/2014/main" id="{BB8C7958-94A5-A9E7-D933-B24CCDCFF020}"/>
              </a:ext>
            </a:extLst>
          </p:cNvPr>
          <p:cNvSpPr>
            <a:spLocks noGrp="1"/>
          </p:cNvSpPr>
          <p:nvPr>
            <p:ph idx="1"/>
          </p:nvPr>
        </p:nvSpPr>
        <p:spPr/>
        <p:txBody>
          <a:bodyPr vert="horz" lIns="91440" tIns="45720" rIns="91440" bIns="45720" rtlCol="0" anchor="t">
            <a:normAutofit/>
          </a:bodyPr>
          <a:lstStyle/>
          <a:p>
            <a:pPr marL="0" indent="0">
              <a:buNone/>
            </a:pPr>
            <a:endParaRPr lang="de-DE" dirty="0"/>
          </a:p>
          <a:p>
            <a:pPr marL="0" indent="0">
              <a:buNone/>
            </a:pPr>
            <a:endParaRPr lang="de-DE" dirty="0"/>
          </a:p>
        </p:txBody>
      </p:sp>
      <p:pic>
        <p:nvPicPr>
          <p:cNvPr id="4" name="Grafik 3" descr="Ein Bild, das Text, Schrift, Reihe, Diagramm enthält.&#10;&#10;KI-generierte Inhalte können fehlerhaft sein.">
            <a:extLst>
              <a:ext uri="{FF2B5EF4-FFF2-40B4-BE49-F238E27FC236}">
                <a16:creationId xmlns:a16="http://schemas.microsoft.com/office/drawing/2014/main" id="{06F20A5D-C44C-2823-B5D1-D2AC59BC3216}"/>
              </a:ext>
            </a:extLst>
          </p:cNvPr>
          <p:cNvPicPr>
            <a:picLocks noChangeAspect="1"/>
          </p:cNvPicPr>
          <p:nvPr/>
        </p:nvPicPr>
        <p:blipFill>
          <a:blip r:embed="rId2"/>
          <a:srcRect t="-2188" r="1295" b="79433"/>
          <a:stretch>
            <a:fillRect/>
          </a:stretch>
        </p:blipFill>
        <p:spPr>
          <a:xfrm>
            <a:off x="3175059" y="1737735"/>
            <a:ext cx="5468187" cy="924194"/>
          </a:xfrm>
          <a:prstGeom prst="rect">
            <a:avLst/>
          </a:prstGeom>
        </p:spPr>
      </p:pic>
      <p:sp>
        <p:nvSpPr>
          <p:cNvPr id="5" name="Textfeld 4">
            <a:extLst>
              <a:ext uri="{FF2B5EF4-FFF2-40B4-BE49-F238E27FC236}">
                <a16:creationId xmlns:a16="http://schemas.microsoft.com/office/drawing/2014/main" id="{12953B13-8B08-1FED-EA4A-50CB38D29C43}"/>
              </a:ext>
            </a:extLst>
          </p:cNvPr>
          <p:cNvSpPr txBox="1"/>
          <p:nvPr/>
        </p:nvSpPr>
        <p:spPr>
          <a:xfrm>
            <a:off x="1844409" y="4890355"/>
            <a:ext cx="849975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3200" dirty="0"/>
              <a:t>Schauen wir uns ein kleineres Intervall an ...</a:t>
            </a:r>
          </a:p>
        </p:txBody>
      </p:sp>
    </p:spTree>
    <p:extLst>
      <p:ext uri="{BB962C8B-B14F-4D97-AF65-F5344CB8AC3E}">
        <p14:creationId xmlns:p14="http://schemas.microsoft.com/office/powerpoint/2010/main" val="2223061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B2987-6E5C-B6F5-FCF6-1EEEE31AA2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3DCA9C-5A41-96A4-06BC-0E36D8F17645}"/>
              </a:ext>
            </a:extLst>
          </p:cNvPr>
          <p:cNvSpPr>
            <a:spLocks noGrp="1"/>
          </p:cNvSpPr>
          <p:nvPr>
            <p:ph type="title"/>
          </p:nvPr>
        </p:nvSpPr>
        <p:spPr/>
        <p:txBody>
          <a:bodyPr/>
          <a:lstStyle/>
          <a:p>
            <a:r>
              <a:rPr lang="de-DE" dirty="0"/>
              <a:t>Reelle Zahlen</a:t>
            </a:r>
          </a:p>
        </p:txBody>
      </p:sp>
      <p:sp>
        <p:nvSpPr>
          <p:cNvPr id="3" name="Content Placeholder 2">
            <a:extLst>
              <a:ext uri="{FF2B5EF4-FFF2-40B4-BE49-F238E27FC236}">
                <a16:creationId xmlns:a16="http://schemas.microsoft.com/office/drawing/2014/main" id="{C91ACCD2-6A32-9F59-A60D-F04276783F94}"/>
              </a:ext>
            </a:extLst>
          </p:cNvPr>
          <p:cNvSpPr>
            <a:spLocks noGrp="1"/>
          </p:cNvSpPr>
          <p:nvPr>
            <p:ph idx="1"/>
          </p:nvPr>
        </p:nvSpPr>
        <p:spPr/>
        <p:txBody>
          <a:bodyPr vert="horz" lIns="91440" tIns="45720" rIns="91440" bIns="45720" rtlCol="0" anchor="t">
            <a:normAutofit/>
          </a:bodyPr>
          <a:lstStyle/>
          <a:p>
            <a:pPr marL="0" indent="0">
              <a:buNone/>
            </a:pPr>
            <a:endParaRPr lang="de-DE" dirty="0"/>
          </a:p>
          <a:p>
            <a:pPr marL="0" indent="0">
              <a:buNone/>
            </a:pPr>
            <a:endParaRPr lang="de-DE" dirty="0"/>
          </a:p>
        </p:txBody>
      </p:sp>
      <p:pic>
        <p:nvPicPr>
          <p:cNvPr id="4" name="Grafik 3" descr="Ein Bild, das Text, Schrift, Reihe, Diagramm enthält.&#10;&#10;KI-generierte Inhalte können fehlerhaft sein.">
            <a:extLst>
              <a:ext uri="{FF2B5EF4-FFF2-40B4-BE49-F238E27FC236}">
                <a16:creationId xmlns:a16="http://schemas.microsoft.com/office/drawing/2014/main" id="{B2A83522-377B-3EA1-B091-D88C6F67226B}"/>
              </a:ext>
            </a:extLst>
          </p:cNvPr>
          <p:cNvPicPr>
            <a:picLocks noChangeAspect="1"/>
          </p:cNvPicPr>
          <p:nvPr/>
        </p:nvPicPr>
        <p:blipFill>
          <a:blip r:embed="rId2"/>
          <a:srcRect t="-78" r="1036" b="49645"/>
          <a:stretch>
            <a:fillRect/>
          </a:stretch>
        </p:blipFill>
        <p:spPr>
          <a:xfrm>
            <a:off x="3175059" y="1826452"/>
            <a:ext cx="5482552" cy="2048282"/>
          </a:xfrm>
          <a:prstGeom prst="rect">
            <a:avLst/>
          </a:prstGeom>
        </p:spPr>
      </p:pic>
      <p:sp>
        <p:nvSpPr>
          <p:cNvPr id="6" name="Textfeld 5">
            <a:extLst>
              <a:ext uri="{FF2B5EF4-FFF2-40B4-BE49-F238E27FC236}">
                <a16:creationId xmlns:a16="http://schemas.microsoft.com/office/drawing/2014/main" id="{BE2CF00C-3B64-1A23-C5CA-E617C313159B}"/>
              </a:ext>
            </a:extLst>
          </p:cNvPr>
          <p:cNvSpPr txBox="1"/>
          <p:nvPr/>
        </p:nvSpPr>
        <p:spPr>
          <a:xfrm>
            <a:off x="3751120" y="5032417"/>
            <a:ext cx="607785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3200" dirty="0"/>
              <a:t>… und noch kleiner ...</a:t>
            </a:r>
          </a:p>
        </p:txBody>
      </p:sp>
    </p:spTree>
    <p:extLst>
      <p:ext uri="{BB962C8B-B14F-4D97-AF65-F5344CB8AC3E}">
        <p14:creationId xmlns:p14="http://schemas.microsoft.com/office/powerpoint/2010/main" val="856209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6AFEAF1-BC59-FF2B-59A7-86D3B4FA68F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773CA88-2454-55CB-923E-CB0D280E7E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F37D4494-3FC6-3E71-3E72-392C76A7E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el 1">
            <a:extLst>
              <a:ext uri="{FF2B5EF4-FFF2-40B4-BE49-F238E27FC236}">
                <a16:creationId xmlns:a16="http://schemas.microsoft.com/office/drawing/2014/main" id="{F75F6DF3-3F03-178A-023D-160295F3C00A}"/>
              </a:ext>
            </a:extLst>
          </p:cNvPr>
          <p:cNvSpPr>
            <a:spLocks noGrp="1"/>
          </p:cNvSpPr>
          <p:nvPr>
            <p:ph type="title"/>
          </p:nvPr>
        </p:nvSpPr>
        <p:spPr>
          <a:xfrm>
            <a:off x="657352" y="657844"/>
            <a:ext cx="4772975" cy="1800526"/>
          </a:xfrm>
        </p:spPr>
        <p:txBody>
          <a:bodyPr>
            <a:normAutofit/>
          </a:bodyPr>
          <a:lstStyle/>
          <a:p>
            <a:r>
              <a:rPr lang="de-DE" dirty="0"/>
              <a:t>Unendlichkeit in der Physik</a:t>
            </a:r>
          </a:p>
        </p:txBody>
      </p:sp>
      <p:sp>
        <p:nvSpPr>
          <p:cNvPr id="3" name="Inhaltsplatzhalter 2">
            <a:extLst>
              <a:ext uri="{FF2B5EF4-FFF2-40B4-BE49-F238E27FC236}">
                <a16:creationId xmlns:a16="http://schemas.microsoft.com/office/drawing/2014/main" id="{112AAC0B-050C-26BC-7F84-0E379135CD75}"/>
              </a:ext>
            </a:extLst>
          </p:cNvPr>
          <p:cNvSpPr>
            <a:spLocks noGrp="1"/>
          </p:cNvSpPr>
          <p:nvPr>
            <p:ph idx="1"/>
          </p:nvPr>
        </p:nvSpPr>
        <p:spPr>
          <a:xfrm>
            <a:off x="556711" y="2551494"/>
            <a:ext cx="5534974" cy="3553581"/>
          </a:xfrm>
        </p:spPr>
        <p:txBody>
          <a:bodyPr vert="horz" lIns="91440" tIns="45720" rIns="91440" bIns="45720" rtlCol="0" anchor="t">
            <a:normAutofit/>
          </a:bodyPr>
          <a:lstStyle/>
          <a:p>
            <a:r>
              <a:rPr lang="de-DE" sz="2000" noProof="1">
                <a:ea typeface="+mn-lt"/>
                <a:cs typeface="+mn-lt"/>
              </a:rPr>
              <a:t>Forscher vermuten, dass das Universum unendlich groß ist – egal wie weit du reist, es gibt kein Ende!</a:t>
            </a:r>
            <a:endParaRPr lang="de-DE" sz="2000" noProof="1"/>
          </a:p>
          <a:p>
            <a:r>
              <a:rPr lang="de-DE" sz="2000" noProof="1">
                <a:ea typeface="+mn-lt"/>
                <a:cs typeface="+mn-lt"/>
              </a:rPr>
              <a:t>In der Quantenphysik geht es um winzige Teilchen, die möglicherweise unendlich teilbar sind.</a:t>
            </a:r>
            <a:endParaRPr lang="de-DE" dirty="0"/>
          </a:p>
          <a:p>
            <a:r>
              <a:rPr lang="de-DE" sz="2000" noProof="1">
                <a:ea typeface="+mn-lt"/>
                <a:cs typeface="+mn-lt"/>
              </a:rPr>
              <a:t>Die Zeit begann mit dem Urknall und scheint für immer weiterzulaufen - aber ob sie ein   Ende hat, bleibt ein Rätsel.</a:t>
            </a:r>
            <a:endParaRPr lang="de-DE" dirty="0"/>
          </a:p>
          <a:p>
            <a:pPr marL="0" indent="0">
              <a:buNone/>
            </a:pPr>
            <a:endParaRPr lang="de-DE" sz="2000" noProof="1"/>
          </a:p>
        </p:txBody>
      </p:sp>
      <p:pic>
        <p:nvPicPr>
          <p:cNvPr id="7" name="Grafik 6" descr="Ein Bild, das Raum, Astronomie, Universum, Weltraum enthält.&#10;&#10;KI-generierte Inhalte können fehlerhaft sein.">
            <a:extLst>
              <a:ext uri="{FF2B5EF4-FFF2-40B4-BE49-F238E27FC236}">
                <a16:creationId xmlns:a16="http://schemas.microsoft.com/office/drawing/2014/main" id="{A60FA333-1CDA-DD72-050C-057B3FB2D832}"/>
              </a:ext>
            </a:extLst>
          </p:cNvPr>
          <p:cNvPicPr>
            <a:picLocks noChangeAspect="1"/>
          </p:cNvPicPr>
          <p:nvPr/>
        </p:nvPicPr>
        <p:blipFill>
          <a:blip r:embed="rId2"/>
          <a:srcRect l="24014" t="-8553" r="-22813" b="4276"/>
          <a:stretch>
            <a:fillRect/>
          </a:stretch>
        </p:blipFill>
        <p:spPr>
          <a:xfrm flipV="1">
            <a:off x="7794085" y="-108137"/>
            <a:ext cx="6017709" cy="3326652"/>
          </a:xfrm>
          <a:prstGeom prst="rect">
            <a:avLst/>
          </a:prstGeom>
          <a:ln>
            <a:noFill/>
          </a:ln>
          <a:effectLst>
            <a:softEdge rad="112500"/>
          </a:effectLst>
        </p:spPr>
      </p:pic>
      <p:pic>
        <p:nvPicPr>
          <p:cNvPr id="8" name="Grafik 7" descr="Ein Bild, das Beleuchtung, Kreis, Licht enthält.&#10;&#10;KI-generierte Inhalte können fehlerhaft sein.">
            <a:extLst>
              <a:ext uri="{FF2B5EF4-FFF2-40B4-BE49-F238E27FC236}">
                <a16:creationId xmlns:a16="http://schemas.microsoft.com/office/drawing/2014/main" id="{7D7FD934-A39D-40C8-4270-7407EC6E2F31}"/>
              </a:ext>
            </a:extLst>
          </p:cNvPr>
          <p:cNvPicPr>
            <a:picLocks noChangeAspect="1"/>
          </p:cNvPicPr>
          <p:nvPr/>
        </p:nvPicPr>
        <p:blipFill>
          <a:blip r:embed="rId3"/>
          <a:stretch>
            <a:fillRect/>
          </a:stretch>
        </p:blipFill>
        <p:spPr>
          <a:xfrm>
            <a:off x="7331140" y="2651049"/>
            <a:ext cx="2368671" cy="1384541"/>
          </a:xfrm>
          <a:prstGeom prst="rect">
            <a:avLst/>
          </a:prstGeom>
          <a:ln>
            <a:noFill/>
          </a:ln>
          <a:effectLst>
            <a:softEdge rad="112500"/>
          </a:effectLst>
        </p:spPr>
      </p:pic>
      <p:pic>
        <p:nvPicPr>
          <p:cNvPr id="9" name="Grafik 8" descr="Ein Bild, das Uhr, Messinstrument, Quarzuhr, Wanduhr enthält.&#10;&#10;KI-generierte Inhalte können fehlerhaft sein.">
            <a:extLst>
              <a:ext uri="{FF2B5EF4-FFF2-40B4-BE49-F238E27FC236}">
                <a16:creationId xmlns:a16="http://schemas.microsoft.com/office/drawing/2014/main" id="{6E82667F-DE69-FFD3-4ECD-6A977F938F07}"/>
              </a:ext>
            </a:extLst>
          </p:cNvPr>
          <p:cNvPicPr>
            <a:picLocks noChangeAspect="1"/>
          </p:cNvPicPr>
          <p:nvPr/>
        </p:nvPicPr>
        <p:blipFill>
          <a:blip r:embed="rId4"/>
          <a:stretch>
            <a:fillRect/>
          </a:stretch>
        </p:blipFill>
        <p:spPr>
          <a:xfrm>
            <a:off x="9372606" y="3838365"/>
            <a:ext cx="2555817" cy="2587925"/>
          </a:xfrm>
          <a:prstGeom prst="ellipse">
            <a:avLst/>
          </a:prstGeom>
          <a:ln>
            <a:noFill/>
          </a:ln>
          <a:effectLst>
            <a:softEdge rad="112500"/>
          </a:effectLst>
        </p:spPr>
      </p:pic>
      <p:sp>
        <p:nvSpPr>
          <p:cNvPr id="11" name="Textfeld 10">
            <a:extLst>
              <a:ext uri="{FF2B5EF4-FFF2-40B4-BE49-F238E27FC236}">
                <a16:creationId xmlns:a16="http://schemas.microsoft.com/office/drawing/2014/main" id="{C145020A-FC22-E990-427C-8FF162B9AB67}"/>
              </a:ext>
            </a:extLst>
          </p:cNvPr>
          <p:cNvSpPr txBox="1"/>
          <p:nvPr/>
        </p:nvSpPr>
        <p:spPr>
          <a:xfrm>
            <a:off x="6229864" y="6425513"/>
            <a:ext cx="8526161" cy="6309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800" dirty="0">
                <a:ea typeface="+mn-lt"/>
                <a:cs typeface="+mn-lt"/>
                <a:hlinkClick r:id="rId5"/>
              </a:rPr>
              <a:t>https://www.fr.de/wissen/astronomie-forschung-physik-wie-alt-ist-das-universum-weltall-urknall-zr-92478376.html#google_vignette</a:t>
            </a:r>
            <a:endParaRPr lang="de-DE"/>
          </a:p>
          <a:p>
            <a:r>
              <a:rPr lang="de-DE" sz="800" dirty="0">
                <a:ea typeface="+mn-lt"/>
                <a:cs typeface="+mn-lt"/>
                <a:hlinkClick r:id="rId6"/>
              </a:rPr>
              <a:t>https://www.spektrum.de/thema/quantenphysik/950163</a:t>
            </a:r>
          </a:p>
          <a:p>
            <a:r>
              <a:rPr lang="de-DE" sz="800" dirty="0">
                <a:ea typeface="+mn-lt"/>
                <a:cs typeface="+mn-lt"/>
                <a:hlinkClick r:id="rId7"/>
              </a:rPr>
              <a:t>https://www.fotocommunity.de/photo/zeit-ist-unendlich-louis-reinders/28856114</a:t>
            </a:r>
            <a:endParaRPr lang="de-DE" sz="800">
              <a:ea typeface="+mn-lt"/>
              <a:cs typeface="+mn-lt"/>
            </a:endParaRPr>
          </a:p>
          <a:p>
            <a:endParaRPr lang="de-DE" sz="1100" dirty="0">
              <a:solidFill>
                <a:srgbClr val="FFFFFF"/>
              </a:solidFill>
            </a:endParaRPr>
          </a:p>
        </p:txBody>
      </p:sp>
    </p:spTree>
    <p:extLst>
      <p:ext uri="{BB962C8B-B14F-4D97-AF65-F5344CB8AC3E}">
        <p14:creationId xmlns:p14="http://schemas.microsoft.com/office/powerpoint/2010/main" val="28913968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FA330-E05B-8C03-FD91-56A34DB6E4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F45417-FEC3-F281-2E19-755AE8E4A54D}"/>
              </a:ext>
            </a:extLst>
          </p:cNvPr>
          <p:cNvSpPr>
            <a:spLocks noGrp="1"/>
          </p:cNvSpPr>
          <p:nvPr>
            <p:ph type="title"/>
          </p:nvPr>
        </p:nvSpPr>
        <p:spPr/>
        <p:txBody>
          <a:bodyPr/>
          <a:lstStyle/>
          <a:p>
            <a:r>
              <a:rPr lang="de-DE" dirty="0"/>
              <a:t>Reelle Zahlen</a:t>
            </a:r>
          </a:p>
        </p:txBody>
      </p:sp>
      <p:sp>
        <p:nvSpPr>
          <p:cNvPr id="3" name="Content Placeholder 2">
            <a:extLst>
              <a:ext uri="{FF2B5EF4-FFF2-40B4-BE49-F238E27FC236}">
                <a16:creationId xmlns:a16="http://schemas.microsoft.com/office/drawing/2014/main" id="{119D9BE0-BDB6-898D-F45A-1F46BC3928D2}"/>
              </a:ext>
            </a:extLst>
          </p:cNvPr>
          <p:cNvSpPr>
            <a:spLocks noGrp="1"/>
          </p:cNvSpPr>
          <p:nvPr>
            <p:ph idx="1"/>
          </p:nvPr>
        </p:nvSpPr>
        <p:spPr/>
        <p:txBody>
          <a:bodyPr vert="horz" lIns="91440" tIns="45720" rIns="91440" bIns="45720" rtlCol="0" anchor="t">
            <a:normAutofit/>
          </a:bodyPr>
          <a:lstStyle/>
          <a:p>
            <a:pPr marL="0" indent="0">
              <a:buNone/>
            </a:pPr>
            <a:endParaRPr lang="de-DE" dirty="0"/>
          </a:p>
          <a:p>
            <a:pPr marL="0" indent="0">
              <a:buNone/>
            </a:pPr>
            <a:endParaRPr lang="de-DE" dirty="0"/>
          </a:p>
        </p:txBody>
      </p:sp>
      <p:pic>
        <p:nvPicPr>
          <p:cNvPr id="4" name="Grafik 3" descr="Ein Bild, das Text, Schrift, Reihe, Diagramm enthält.&#10;&#10;KI-generierte Inhalte können fehlerhaft sein.">
            <a:extLst>
              <a:ext uri="{FF2B5EF4-FFF2-40B4-BE49-F238E27FC236}">
                <a16:creationId xmlns:a16="http://schemas.microsoft.com/office/drawing/2014/main" id="{88F801AE-EE2A-3795-9AB7-D308982C2039}"/>
              </a:ext>
            </a:extLst>
          </p:cNvPr>
          <p:cNvPicPr>
            <a:picLocks noChangeAspect="1"/>
          </p:cNvPicPr>
          <p:nvPr/>
        </p:nvPicPr>
        <p:blipFill>
          <a:blip r:embed="rId2"/>
          <a:srcRect t="-78" r="518" b="19503"/>
          <a:stretch>
            <a:fillRect/>
          </a:stretch>
        </p:blipFill>
        <p:spPr>
          <a:xfrm>
            <a:off x="3175059" y="1826452"/>
            <a:ext cx="5511255" cy="3272468"/>
          </a:xfrm>
          <a:prstGeom prst="rect">
            <a:avLst/>
          </a:prstGeom>
        </p:spPr>
      </p:pic>
      <p:sp>
        <p:nvSpPr>
          <p:cNvPr id="5" name="Textfeld 4">
            <a:extLst>
              <a:ext uri="{FF2B5EF4-FFF2-40B4-BE49-F238E27FC236}">
                <a16:creationId xmlns:a16="http://schemas.microsoft.com/office/drawing/2014/main" id="{7166DD78-3499-3D6E-5B74-1DF1F4965BD2}"/>
              </a:ext>
            </a:extLst>
          </p:cNvPr>
          <p:cNvSpPr txBox="1"/>
          <p:nvPr/>
        </p:nvSpPr>
        <p:spPr>
          <a:xfrm>
            <a:off x="3714493" y="5739304"/>
            <a:ext cx="55880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3200" dirty="0"/>
              <a:t>… und noch kleiner ...</a:t>
            </a:r>
          </a:p>
        </p:txBody>
      </p:sp>
    </p:spTree>
    <p:extLst>
      <p:ext uri="{BB962C8B-B14F-4D97-AF65-F5344CB8AC3E}">
        <p14:creationId xmlns:p14="http://schemas.microsoft.com/office/powerpoint/2010/main" val="3180874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852CD-98A2-8169-177B-E9B2BA131C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66F496-31D2-29D7-3D2F-198FFB82F61C}"/>
              </a:ext>
            </a:extLst>
          </p:cNvPr>
          <p:cNvSpPr>
            <a:spLocks noGrp="1"/>
          </p:cNvSpPr>
          <p:nvPr>
            <p:ph type="title"/>
          </p:nvPr>
        </p:nvSpPr>
        <p:spPr/>
        <p:txBody>
          <a:bodyPr/>
          <a:lstStyle/>
          <a:p>
            <a:r>
              <a:rPr lang="de-DE" dirty="0"/>
              <a:t>Reelle Zahlen</a:t>
            </a:r>
          </a:p>
        </p:txBody>
      </p:sp>
      <p:sp>
        <p:nvSpPr>
          <p:cNvPr id="3" name="Content Placeholder 2">
            <a:extLst>
              <a:ext uri="{FF2B5EF4-FFF2-40B4-BE49-F238E27FC236}">
                <a16:creationId xmlns:a16="http://schemas.microsoft.com/office/drawing/2014/main" id="{41E30AAB-F166-5458-286A-58C469F11AE4}"/>
              </a:ext>
            </a:extLst>
          </p:cNvPr>
          <p:cNvSpPr>
            <a:spLocks noGrp="1"/>
          </p:cNvSpPr>
          <p:nvPr>
            <p:ph idx="1"/>
          </p:nvPr>
        </p:nvSpPr>
        <p:spPr/>
        <p:txBody>
          <a:bodyPr vert="horz" lIns="91440" tIns="45720" rIns="91440" bIns="45720" rtlCol="0" anchor="t">
            <a:normAutofit/>
          </a:bodyPr>
          <a:lstStyle/>
          <a:p>
            <a:pPr marL="0" indent="0">
              <a:buNone/>
            </a:pPr>
            <a:endParaRPr lang="de-DE" dirty="0"/>
          </a:p>
          <a:p>
            <a:pPr marL="0" indent="0">
              <a:buNone/>
            </a:pPr>
            <a:endParaRPr lang="de-DE" dirty="0"/>
          </a:p>
        </p:txBody>
      </p:sp>
      <p:pic>
        <p:nvPicPr>
          <p:cNvPr id="4" name="Grafik 3" descr="Ein Bild, das Text, Schrift, Reihe, Diagramm enthält.&#10;&#10;KI-generierte Inhalte können fehlerhaft sein.">
            <a:extLst>
              <a:ext uri="{FF2B5EF4-FFF2-40B4-BE49-F238E27FC236}">
                <a16:creationId xmlns:a16="http://schemas.microsoft.com/office/drawing/2014/main" id="{41F95F01-1DCC-1AE8-BA29-D70903EC7004}"/>
              </a:ext>
            </a:extLst>
          </p:cNvPr>
          <p:cNvPicPr>
            <a:picLocks noChangeAspect="1"/>
          </p:cNvPicPr>
          <p:nvPr/>
        </p:nvPicPr>
        <p:blipFill>
          <a:blip r:embed="rId2"/>
          <a:stretch>
            <a:fillRect/>
          </a:stretch>
        </p:blipFill>
        <p:spPr>
          <a:xfrm>
            <a:off x="3175059" y="1829610"/>
            <a:ext cx="5539957" cy="4061425"/>
          </a:xfrm>
          <a:prstGeom prst="rect">
            <a:avLst/>
          </a:prstGeom>
        </p:spPr>
      </p:pic>
      <p:sp>
        <p:nvSpPr>
          <p:cNvPr id="5" name="Textfeld 4">
            <a:extLst>
              <a:ext uri="{FF2B5EF4-FFF2-40B4-BE49-F238E27FC236}">
                <a16:creationId xmlns:a16="http://schemas.microsoft.com/office/drawing/2014/main" id="{9154C9E0-B697-523E-9A8F-6206ED5DFF47}"/>
              </a:ext>
            </a:extLst>
          </p:cNvPr>
          <p:cNvSpPr txBox="1"/>
          <p:nvPr/>
        </p:nvSpPr>
        <p:spPr>
          <a:xfrm>
            <a:off x="598714" y="5950857"/>
            <a:ext cx="10051142" cy="7257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de-DE"/>
          </a:p>
        </p:txBody>
      </p:sp>
      <p:sp>
        <p:nvSpPr>
          <p:cNvPr id="6" name="Textfeld 5">
            <a:extLst>
              <a:ext uri="{FF2B5EF4-FFF2-40B4-BE49-F238E27FC236}">
                <a16:creationId xmlns:a16="http://schemas.microsoft.com/office/drawing/2014/main" id="{A08A1C54-A6BC-42EC-579F-450F8AD60ABB}"/>
              </a:ext>
            </a:extLst>
          </p:cNvPr>
          <p:cNvSpPr txBox="1"/>
          <p:nvPr/>
        </p:nvSpPr>
        <p:spPr>
          <a:xfrm>
            <a:off x="1797854" y="5779014"/>
            <a:ext cx="899269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3200" dirty="0"/>
              <a:t>Wir finden immer unendlich viele Zahlen in einem reellen Intervall – egal wie klein wir es machen !</a:t>
            </a:r>
          </a:p>
        </p:txBody>
      </p:sp>
    </p:spTree>
    <p:extLst>
      <p:ext uri="{BB962C8B-B14F-4D97-AF65-F5344CB8AC3E}">
        <p14:creationId xmlns:p14="http://schemas.microsoft.com/office/powerpoint/2010/main" val="541356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C42C4-D2FE-2969-D2A9-9F7600FB2D2E}"/>
              </a:ext>
            </a:extLst>
          </p:cNvPr>
          <p:cNvSpPr>
            <a:spLocks noGrp="1"/>
          </p:cNvSpPr>
          <p:nvPr>
            <p:ph type="title"/>
          </p:nvPr>
        </p:nvSpPr>
        <p:spPr/>
        <p:txBody>
          <a:bodyPr/>
          <a:lstStyle/>
          <a:p>
            <a:r>
              <a:rPr lang="de-DE" dirty="0"/>
              <a:t>Sind die reellen Zahlen abzählbar?</a:t>
            </a:r>
          </a:p>
        </p:txBody>
      </p:sp>
      <p:sp>
        <p:nvSpPr>
          <p:cNvPr id="3" name="Content Placeholder 2">
            <a:extLst>
              <a:ext uri="{FF2B5EF4-FFF2-40B4-BE49-F238E27FC236}">
                <a16:creationId xmlns:a16="http://schemas.microsoft.com/office/drawing/2014/main" id="{77BF7C48-8219-9AFC-F3D8-5F52C595E7D4}"/>
              </a:ext>
            </a:extLst>
          </p:cNvPr>
          <p:cNvSpPr>
            <a:spLocks noGrp="1"/>
          </p:cNvSpPr>
          <p:nvPr>
            <p:ph idx="1"/>
          </p:nvPr>
        </p:nvSpPr>
        <p:spPr/>
        <p:txBody>
          <a:bodyPr vert="horz" lIns="91440" tIns="45720" rIns="91440" bIns="45720" rtlCol="0" anchor="t">
            <a:normAutofit/>
          </a:bodyPr>
          <a:lstStyle/>
          <a:p>
            <a:r>
              <a:rPr lang="de-DE" dirty="0"/>
              <a:t>Können wir vielleicht wie bei den Brüchen eine Nummerierung finden?</a:t>
            </a:r>
          </a:p>
          <a:p>
            <a:r>
              <a:rPr lang="de-DE" dirty="0"/>
              <a:t>Antwort: NEIN!</a:t>
            </a:r>
          </a:p>
          <a:p>
            <a:pPr marL="0" indent="0">
              <a:buNone/>
            </a:pPr>
            <a:r>
              <a:rPr lang="de-DE" dirty="0"/>
              <a:t>Vor erst 150 Jahren hat der bekannte Mathematiker Georg Cantor bewiesen, dass die reellen Zahlen nicht abzählbar sind </a:t>
            </a:r>
          </a:p>
          <a:p>
            <a:pPr marL="0" indent="0">
              <a:buNone/>
            </a:pPr>
            <a:r>
              <a:rPr lang="de-DE" dirty="0"/>
              <a:t>-&gt; </a:t>
            </a:r>
            <a:r>
              <a:rPr lang="de-DE" dirty="0">
                <a:solidFill>
                  <a:srgbClr val="FFC000"/>
                </a:solidFill>
              </a:rPr>
              <a:t>Cantor Diagonalargument</a:t>
            </a:r>
            <a:endParaRPr lang="de-DE"/>
          </a:p>
        </p:txBody>
      </p:sp>
    </p:spTree>
    <p:extLst>
      <p:ext uri="{BB962C8B-B14F-4D97-AF65-F5344CB8AC3E}">
        <p14:creationId xmlns:p14="http://schemas.microsoft.com/office/powerpoint/2010/main" val="1319168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B356D-7955-C83D-8C1B-B94AF0BC8130}"/>
              </a:ext>
            </a:extLst>
          </p:cNvPr>
          <p:cNvSpPr>
            <a:spLocks noGrp="1"/>
          </p:cNvSpPr>
          <p:nvPr>
            <p:ph type="title"/>
          </p:nvPr>
        </p:nvSpPr>
        <p:spPr/>
        <p:txBody>
          <a:bodyPr/>
          <a:lstStyle/>
          <a:p>
            <a:r>
              <a:rPr lang="de-DE" dirty="0"/>
              <a:t>Cantors Diagonalargument</a:t>
            </a:r>
          </a:p>
        </p:txBody>
      </p:sp>
      <p:pic>
        <p:nvPicPr>
          <p:cNvPr id="10" name="Content Placeholder 9" descr="Ein Bild, das Text, Schrift, Screenshot, Zahl enthält.&#10;&#10;KI-generierte Inhalte können fehlerhaft sein.">
            <a:extLst>
              <a:ext uri="{FF2B5EF4-FFF2-40B4-BE49-F238E27FC236}">
                <a16:creationId xmlns:a16="http://schemas.microsoft.com/office/drawing/2014/main" id="{EAC6DC10-7C5B-3239-4240-85C773910D9A}"/>
              </a:ext>
            </a:extLst>
          </p:cNvPr>
          <p:cNvPicPr>
            <a:picLocks noGrp="1" noChangeAspect="1"/>
          </p:cNvPicPr>
          <p:nvPr>
            <p:ph idx="1"/>
          </p:nvPr>
        </p:nvPicPr>
        <p:blipFill>
          <a:blip r:embed="rId2"/>
          <a:stretch>
            <a:fillRect/>
          </a:stretch>
        </p:blipFill>
        <p:spPr>
          <a:xfrm>
            <a:off x="4247892" y="2529476"/>
            <a:ext cx="3696216" cy="2943636"/>
          </a:xfrm>
        </p:spPr>
      </p:pic>
      <p:sp>
        <p:nvSpPr>
          <p:cNvPr id="3" name="Textfeld 2">
            <a:extLst>
              <a:ext uri="{FF2B5EF4-FFF2-40B4-BE49-F238E27FC236}">
                <a16:creationId xmlns:a16="http://schemas.microsoft.com/office/drawing/2014/main" id="{4C054A07-44BC-026D-B0CA-A814218F3C27}"/>
              </a:ext>
            </a:extLst>
          </p:cNvPr>
          <p:cNvSpPr txBox="1"/>
          <p:nvPr/>
        </p:nvSpPr>
        <p:spPr>
          <a:xfrm>
            <a:off x="635000" y="1578429"/>
            <a:ext cx="105410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800" dirty="0"/>
              <a:t>Angenommen, wir finden eine Nummerierung. Wir schauen uns jetzt erst mal das Intervall von 0 bis 1 an:</a:t>
            </a:r>
          </a:p>
        </p:txBody>
      </p:sp>
    </p:spTree>
    <p:extLst>
      <p:ext uri="{BB962C8B-B14F-4D97-AF65-F5344CB8AC3E}">
        <p14:creationId xmlns:p14="http://schemas.microsoft.com/office/powerpoint/2010/main" val="12325444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9EF5B-B4ED-11B1-12BE-7124905AFD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91C3-E837-B60E-848D-7D2E36A450A8}"/>
              </a:ext>
            </a:extLst>
          </p:cNvPr>
          <p:cNvSpPr>
            <a:spLocks noGrp="1"/>
          </p:cNvSpPr>
          <p:nvPr>
            <p:ph type="title"/>
          </p:nvPr>
        </p:nvSpPr>
        <p:spPr/>
        <p:txBody>
          <a:bodyPr/>
          <a:lstStyle/>
          <a:p>
            <a:r>
              <a:rPr lang="de-DE" dirty="0"/>
              <a:t>Cantors Diagonalargument</a:t>
            </a:r>
          </a:p>
        </p:txBody>
      </p:sp>
      <p:pic>
        <p:nvPicPr>
          <p:cNvPr id="6" name="Content Placeholder 5" descr="Ein Bild, das Text, Schrift, Handschrift enthält.&#10;&#10;KI-generierte Inhalte können fehlerhaft sein.">
            <a:extLst>
              <a:ext uri="{FF2B5EF4-FFF2-40B4-BE49-F238E27FC236}">
                <a16:creationId xmlns:a16="http://schemas.microsoft.com/office/drawing/2014/main" id="{90DE573D-6393-5B28-C5CE-5B671E29A626}"/>
              </a:ext>
            </a:extLst>
          </p:cNvPr>
          <p:cNvPicPr>
            <a:picLocks noGrp="1" noChangeAspect="1"/>
          </p:cNvPicPr>
          <p:nvPr>
            <p:ph idx="1"/>
          </p:nvPr>
        </p:nvPicPr>
        <p:blipFill>
          <a:blip r:embed="rId2"/>
          <a:stretch>
            <a:fillRect/>
          </a:stretch>
        </p:blipFill>
        <p:spPr>
          <a:xfrm>
            <a:off x="1231208" y="1258767"/>
            <a:ext cx="9755396" cy="4689535"/>
          </a:xfrm>
        </p:spPr>
      </p:pic>
    </p:spTree>
    <p:extLst>
      <p:ext uri="{BB962C8B-B14F-4D97-AF65-F5344CB8AC3E}">
        <p14:creationId xmlns:p14="http://schemas.microsoft.com/office/powerpoint/2010/main" val="528931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abgerundete Ecken 4">
            <a:extLst>
              <a:ext uri="{FF2B5EF4-FFF2-40B4-BE49-F238E27FC236}">
                <a16:creationId xmlns:a16="http://schemas.microsoft.com/office/drawing/2014/main" id="{BF696885-88B4-4757-4A43-DAB9AFC7ADA1}"/>
              </a:ext>
            </a:extLst>
          </p:cNvPr>
          <p:cNvSpPr/>
          <p:nvPr/>
        </p:nvSpPr>
        <p:spPr>
          <a:xfrm>
            <a:off x="669575" y="1720489"/>
            <a:ext cx="10848059" cy="1074536"/>
          </a:xfrm>
          <a:prstGeom prst="roundRect">
            <a:avLst/>
          </a:prstGeom>
          <a:solidFill>
            <a:schemeClr val="tx2">
              <a:lumMod val="10000"/>
              <a:lumOff val="90000"/>
            </a:schemeClr>
          </a:solidFill>
          <a:ln>
            <a:solidFill>
              <a:schemeClr val="tx2">
                <a:lumMod val="10000"/>
                <a:lumOff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73FB2FC1-72CA-4011-62F3-AFCD4E9A8998}"/>
              </a:ext>
            </a:extLst>
          </p:cNvPr>
          <p:cNvSpPr>
            <a:spLocks noGrp="1"/>
          </p:cNvSpPr>
          <p:nvPr>
            <p:ph type="title"/>
          </p:nvPr>
        </p:nvSpPr>
        <p:spPr/>
        <p:txBody>
          <a:bodyPr/>
          <a:lstStyle/>
          <a:p>
            <a:r>
              <a:rPr lang="de-DE" dirty="0"/>
              <a:t>Überabzählbare Unendlichkeit</a:t>
            </a:r>
          </a:p>
        </p:txBody>
      </p:sp>
      <p:sp>
        <p:nvSpPr>
          <p:cNvPr id="3" name="Content Placeholder 2">
            <a:extLst>
              <a:ext uri="{FF2B5EF4-FFF2-40B4-BE49-F238E27FC236}">
                <a16:creationId xmlns:a16="http://schemas.microsoft.com/office/drawing/2014/main" id="{F6F052CC-CA6F-4639-75FB-2133FFACB2A3}"/>
              </a:ext>
            </a:extLst>
          </p:cNvPr>
          <p:cNvSpPr>
            <a:spLocks noGrp="1"/>
          </p:cNvSpPr>
          <p:nvPr>
            <p:ph idx="1"/>
          </p:nvPr>
        </p:nvSpPr>
        <p:spPr/>
        <p:txBody>
          <a:bodyPr vert="horz" lIns="91440" tIns="45720" rIns="91440" bIns="45720" rtlCol="0" anchor="t">
            <a:normAutofit/>
          </a:bodyPr>
          <a:lstStyle/>
          <a:p>
            <a:pPr marL="0" indent="0">
              <a:buNone/>
            </a:pPr>
            <a:r>
              <a:rPr lang="de-DE" dirty="0"/>
              <a:t>Definition: Die Menge ist nicht abzählbar. Das heißt: Man kann die Elemente in der Menge </a:t>
            </a:r>
            <a:r>
              <a:rPr lang="de-DE" dirty="0">
                <a:solidFill>
                  <a:srgbClr val="FF0000"/>
                </a:solidFill>
              </a:rPr>
              <a:t>nicht </a:t>
            </a:r>
            <a:r>
              <a:rPr lang="de-DE" dirty="0"/>
              <a:t>durchnummerieren</a:t>
            </a:r>
          </a:p>
          <a:p>
            <a:pPr marL="0" indent="0">
              <a:buNone/>
            </a:pPr>
            <a:endParaRPr lang="de-DE" dirty="0"/>
          </a:p>
          <a:p>
            <a:pPr marL="0" indent="0">
              <a:buNone/>
            </a:pPr>
            <a:r>
              <a:rPr lang="de-DE" dirty="0"/>
              <a:t>Cantor fand also heraus: die reellen Zahlen sind überabzählbar.</a:t>
            </a:r>
          </a:p>
          <a:p>
            <a:pPr marL="0" indent="0">
              <a:buNone/>
            </a:pPr>
            <a:endParaRPr lang="de-DE" dirty="0"/>
          </a:p>
          <a:p>
            <a:pPr marL="0" indent="0">
              <a:buNone/>
            </a:pPr>
            <a:r>
              <a:rPr lang="de-DE" dirty="0"/>
              <a:t>=&gt; Es gibt also tatsächlich eine Unendlichkeit, die NOCH größer ist</a:t>
            </a:r>
          </a:p>
        </p:txBody>
      </p:sp>
      <p:pic>
        <p:nvPicPr>
          <p:cNvPr id="7" name="Grafik 6">
            <a:extLst>
              <a:ext uri="{FF2B5EF4-FFF2-40B4-BE49-F238E27FC236}">
                <a16:creationId xmlns:a16="http://schemas.microsoft.com/office/drawing/2014/main" id="{0B024CE3-221D-5C3D-4B0D-56CE08E09649}"/>
              </a:ext>
            </a:extLst>
          </p:cNvPr>
          <p:cNvPicPr>
            <a:picLocks noChangeAspect="1"/>
          </p:cNvPicPr>
          <p:nvPr/>
        </p:nvPicPr>
        <p:blipFill>
          <a:blip r:embed="rId2"/>
          <a:srcRect r="546" b="1266"/>
          <a:stretch>
            <a:fillRect/>
          </a:stretch>
        </p:blipFill>
        <p:spPr>
          <a:xfrm>
            <a:off x="2823836" y="4919402"/>
            <a:ext cx="1899263" cy="818701"/>
          </a:xfrm>
          <a:prstGeom prst="rect">
            <a:avLst/>
          </a:prstGeom>
        </p:spPr>
      </p:pic>
      <p:pic>
        <p:nvPicPr>
          <p:cNvPr id="9" name="Grafik 8">
            <a:extLst>
              <a:ext uri="{FF2B5EF4-FFF2-40B4-BE49-F238E27FC236}">
                <a16:creationId xmlns:a16="http://schemas.microsoft.com/office/drawing/2014/main" id="{DF3E9A15-5C94-7B86-2758-A13FE0443792}"/>
              </a:ext>
            </a:extLst>
          </p:cNvPr>
          <p:cNvPicPr>
            <a:picLocks noChangeAspect="1"/>
          </p:cNvPicPr>
          <p:nvPr/>
        </p:nvPicPr>
        <p:blipFill>
          <a:blip r:embed="rId2"/>
          <a:srcRect r="546" b="1266"/>
          <a:stretch>
            <a:fillRect/>
          </a:stretch>
        </p:blipFill>
        <p:spPr>
          <a:xfrm>
            <a:off x="6987519" y="4913651"/>
            <a:ext cx="1899263" cy="818701"/>
          </a:xfrm>
          <a:prstGeom prst="rect">
            <a:avLst/>
          </a:prstGeom>
        </p:spPr>
      </p:pic>
      <p:sp>
        <p:nvSpPr>
          <p:cNvPr id="12" name="Textfeld 11">
            <a:extLst>
              <a:ext uri="{FF2B5EF4-FFF2-40B4-BE49-F238E27FC236}">
                <a16:creationId xmlns:a16="http://schemas.microsoft.com/office/drawing/2014/main" id="{5D6C03D3-097B-6193-5088-829A89C12B22}"/>
              </a:ext>
            </a:extLst>
          </p:cNvPr>
          <p:cNvSpPr txBox="1"/>
          <p:nvPr/>
        </p:nvSpPr>
        <p:spPr>
          <a:xfrm>
            <a:off x="5405202" y="4614104"/>
            <a:ext cx="1378857"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9600" dirty="0"/>
              <a:t>&lt;</a:t>
            </a:r>
          </a:p>
        </p:txBody>
      </p:sp>
      <p:sp>
        <p:nvSpPr>
          <p:cNvPr id="13" name="Textfeld 12">
            <a:extLst>
              <a:ext uri="{FF2B5EF4-FFF2-40B4-BE49-F238E27FC236}">
                <a16:creationId xmlns:a16="http://schemas.microsoft.com/office/drawing/2014/main" id="{0C8D87B1-E53A-45EC-FDC8-1F953BD50BE6}"/>
              </a:ext>
            </a:extLst>
          </p:cNvPr>
          <p:cNvSpPr txBox="1"/>
          <p:nvPr/>
        </p:nvSpPr>
        <p:spPr>
          <a:xfrm>
            <a:off x="8599713" y="5947091"/>
            <a:ext cx="290285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dirty="0"/>
              <a:t>Der reellen Zahlen</a:t>
            </a:r>
          </a:p>
        </p:txBody>
      </p:sp>
      <p:cxnSp>
        <p:nvCxnSpPr>
          <p:cNvPr id="14" name="Gerade Verbindung mit Pfeil 13">
            <a:extLst>
              <a:ext uri="{FF2B5EF4-FFF2-40B4-BE49-F238E27FC236}">
                <a16:creationId xmlns:a16="http://schemas.microsoft.com/office/drawing/2014/main" id="{1619A500-FEBC-935A-854C-F5213B7AF9A6}"/>
              </a:ext>
            </a:extLst>
          </p:cNvPr>
          <p:cNvCxnSpPr/>
          <p:nvPr/>
        </p:nvCxnSpPr>
        <p:spPr>
          <a:xfrm flipH="1" flipV="1">
            <a:off x="8171131" y="5796471"/>
            <a:ext cx="383054" cy="32794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88817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C462D-A1E6-B838-2BC3-A86E18B2B135}"/>
              </a:ext>
            </a:extLst>
          </p:cNvPr>
          <p:cNvSpPr>
            <a:spLocks noGrp="1"/>
          </p:cNvSpPr>
          <p:nvPr>
            <p:ph type="title"/>
          </p:nvPr>
        </p:nvSpPr>
        <p:spPr/>
        <p:txBody>
          <a:bodyPr/>
          <a:lstStyle/>
          <a:p>
            <a:r>
              <a:rPr lang="de-DE" dirty="0"/>
              <a:t>Fazit</a:t>
            </a:r>
          </a:p>
        </p:txBody>
      </p:sp>
      <p:sp>
        <p:nvSpPr>
          <p:cNvPr id="3" name="Content Placeholder 2">
            <a:extLst>
              <a:ext uri="{FF2B5EF4-FFF2-40B4-BE49-F238E27FC236}">
                <a16:creationId xmlns:a16="http://schemas.microsoft.com/office/drawing/2014/main" id="{B969B409-3341-1438-A9E2-95004C491E2E}"/>
              </a:ext>
            </a:extLst>
          </p:cNvPr>
          <p:cNvSpPr>
            <a:spLocks noGrp="1"/>
          </p:cNvSpPr>
          <p:nvPr>
            <p:ph idx="1"/>
          </p:nvPr>
        </p:nvSpPr>
        <p:spPr/>
        <p:txBody>
          <a:bodyPr vert="horz" lIns="91440" tIns="45720" rIns="91440" bIns="45720" rtlCol="0" anchor="t">
            <a:normAutofit/>
          </a:bodyPr>
          <a:lstStyle/>
          <a:p>
            <a:pPr marL="457200" indent="-457200"/>
            <a:r>
              <a:rPr lang="de-DE" dirty="0"/>
              <a:t>Es gibt verschiedene Arten von Unendlichkeit</a:t>
            </a:r>
          </a:p>
          <a:p>
            <a:pPr marL="457200" indent="-457200"/>
            <a:r>
              <a:rPr lang="de-DE" dirty="0"/>
              <a:t>Heutzutage weiß man, dass es sogar unendlich viele verschieden große Unendlichkeiten gibt! </a:t>
            </a:r>
          </a:p>
          <a:p>
            <a:pPr marL="457200" indent="-457200"/>
            <a:r>
              <a:rPr lang="de-DE" dirty="0"/>
              <a:t>Unendlichkeit spielt auch im Alltag eine Rolle – auch wenn man sich es schwer vorstellen kann!</a:t>
            </a:r>
          </a:p>
        </p:txBody>
      </p:sp>
    </p:spTree>
    <p:extLst>
      <p:ext uri="{BB962C8B-B14F-4D97-AF65-F5344CB8AC3E}">
        <p14:creationId xmlns:p14="http://schemas.microsoft.com/office/powerpoint/2010/main" val="363894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F3D9C-594C-750F-14BE-5FF371A01AF2}"/>
              </a:ext>
            </a:extLst>
          </p:cNvPr>
          <p:cNvSpPr>
            <a:spLocks noGrp="1"/>
          </p:cNvSpPr>
          <p:nvPr>
            <p:ph type="title"/>
          </p:nvPr>
        </p:nvSpPr>
        <p:spPr/>
        <p:txBody>
          <a:bodyPr/>
          <a:lstStyle/>
          <a:p>
            <a:r>
              <a:rPr lang="de-DE" dirty="0"/>
              <a:t>Fragen</a:t>
            </a:r>
          </a:p>
        </p:txBody>
      </p:sp>
      <p:sp>
        <p:nvSpPr>
          <p:cNvPr id="3" name="Content Placeholder 2">
            <a:extLst>
              <a:ext uri="{FF2B5EF4-FFF2-40B4-BE49-F238E27FC236}">
                <a16:creationId xmlns:a16="http://schemas.microsoft.com/office/drawing/2014/main" id="{00B81DBC-5623-B160-972B-7A083A8E0022}"/>
              </a:ext>
            </a:extLst>
          </p:cNvPr>
          <p:cNvSpPr>
            <a:spLocks noGrp="1"/>
          </p:cNvSpPr>
          <p:nvPr>
            <p:ph idx="1"/>
          </p:nvPr>
        </p:nvSpPr>
        <p:spPr/>
        <p:txBody>
          <a:bodyPr vert="horz" lIns="91440" tIns="45720" rIns="91440" bIns="45720" rtlCol="0" anchor="t">
            <a:normAutofit/>
          </a:bodyPr>
          <a:lstStyle/>
          <a:p>
            <a:r>
              <a:rPr lang="de-DE" dirty="0"/>
              <a:t>Was hat euch überrascht?</a:t>
            </a:r>
          </a:p>
          <a:p>
            <a:r>
              <a:rPr lang="de-DE" dirty="0"/>
              <a:t>Gibt es in der Realität echtes Unendlich?</a:t>
            </a:r>
          </a:p>
        </p:txBody>
      </p:sp>
    </p:spTree>
    <p:extLst>
      <p:ext uri="{BB962C8B-B14F-4D97-AF65-F5344CB8AC3E}">
        <p14:creationId xmlns:p14="http://schemas.microsoft.com/office/powerpoint/2010/main" val="39188564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Flussdiagramm: Alternativer Prozess 3">
            <a:extLst>
              <a:ext uri="{FF2B5EF4-FFF2-40B4-BE49-F238E27FC236}">
                <a16:creationId xmlns:a16="http://schemas.microsoft.com/office/drawing/2014/main" id="{7BBBE2FD-CAC1-3C2E-61DE-DE2877D30496}"/>
              </a:ext>
            </a:extLst>
          </p:cNvPr>
          <p:cNvSpPr/>
          <p:nvPr/>
        </p:nvSpPr>
        <p:spPr>
          <a:xfrm>
            <a:off x="525161" y="453482"/>
            <a:ext cx="11141674" cy="5963070"/>
          </a:xfrm>
          <a:prstGeom prst="flowChartAlternateProcess">
            <a:avLst/>
          </a:prstGeom>
          <a:solidFill>
            <a:srgbClr val="000000">
              <a:alpha val="49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EEA3A1BC-DD7D-5BEA-DE6B-7E5EBFC24F93}"/>
              </a:ext>
            </a:extLst>
          </p:cNvPr>
          <p:cNvSpPr>
            <a:spLocks noGrp="1"/>
          </p:cNvSpPr>
          <p:nvPr>
            <p:ph type="title"/>
          </p:nvPr>
        </p:nvSpPr>
        <p:spPr/>
        <p:txBody>
          <a:bodyPr/>
          <a:lstStyle/>
          <a:p>
            <a:r>
              <a:rPr lang="de-DE" dirty="0">
                <a:solidFill>
                  <a:schemeClr val="bg1"/>
                </a:solidFill>
              </a:rPr>
              <a:t>My Pi Day!</a:t>
            </a:r>
          </a:p>
        </p:txBody>
      </p:sp>
      <p:sp>
        <p:nvSpPr>
          <p:cNvPr id="3" name="Inhaltsplatzhalter 2">
            <a:extLst>
              <a:ext uri="{FF2B5EF4-FFF2-40B4-BE49-F238E27FC236}">
                <a16:creationId xmlns:a16="http://schemas.microsoft.com/office/drawing/2014/main" id="{E021CD54-691C-950B-7267-E0CC220F6EE8}"/>
              </a:ext>
            </a:extLst>
          </p:cNvPr>
          <p:cNvSpPr>
            <a:spLocks noGrp="1"/>
          </p:cNvSpPr>
          <p:nvPr>
            <p:ph idx="1"/>
          </p:nvPr>
        </p:nvSpPr>
        <p:spPr/>
        <p:txBody>
          <a:bodyPr vert="horz" lIns="91440" tIns="45720" rIns="91440" bIns="45720" rtlCol="0" anchor="t">
            <a:normAutofit/>
          </a:bodyPr>
          <a:lstStyle/>
          <a:p>
            <a:pPr marL="457200" indent="-457200"/>
            <a:r>
              <a:rPr lang="de-DE" dirty="0">
                <a:solidFill>
                  <a:schemeClr val="bg1"/>
                </a:solidFill>
              </a:rPr>
              <a:t>Die Zahl Pi ist unendlich lang... zumindest sind bereits 202 BILLIONEN Stellen berechnet worden und ein Ende ist nicht in Sicht!</a:t>
            </a:r>
          </a:p>
          <a:p>
            <a:pPr marL="457200" indent="-457200"/>
            <a:r>
              <a:rPr lang="de-DE" dirty="0">
                <a:solidFill>
                  <a:schemeClr val="bg1"/>
                </a:solidFill>
              </a:rPr>
              <a:t>Fun Fact: Man kann in der Zahl Pi vermutlich jeden Geburtstag finden! Probiere es doch selber aus und schaue, an welcher Stelle dein Geburtstag vorkommt!</a:t>
            </a:r>
          </a:p>
          <a:p>
            <a:pPr marL="457200" indent="-457200"/>
            <a:endParaRPr lang="de-DE" dirty="0">
              <a:solidFill>
                <a:schemeClr val="bg1"/>
              </a:solidFill>
            </a:endParaRPr>
          </a:p>
          <a:p>
            <a:pPr marL="0" indent="0">
              <a:buNone/>
            </a:pPr>
            <a:r>
              <a:rPr lang="de-DE" dirty="0">
                <a:solidFill>
                  <a:schemeClr val="bg1"/>
                </a:solidFill>
                <a:ea typeface="+mn-lt"/>
                <a:cs typeface="+mn-lt"/>
              </a:rPr>
              <a:t>      https://www.mypiday.com       oder </a:t>
            </a:r>
            <a:endParaRPr lang="de-DE" dirty="0">
              <a:solidFill>
                <a:schemeClr val="bg1"/>
              </a:solidFill>
            </a:endParaRPr>
          </a:p>
        </p:txBody>
      </p:sp>
      <p:pic>
        <p:nvPicPr>
          <p:cNvPr id="5" name="Grafik 4" descr="Ein Bild, das Screenshot, Muster, Kreis, Symmetrie enthält.&#10;&#10;KI-generierte Inhalte können fehlerhaft sein.">
            <a:extLst>
              <a:ext uri="{FF2B5EF4-FFF2-40B4-BE49-F238E27FC236}">
                <a16:creationId xmlns:a16="http://schemas.microsoft.com/office/drawing/2014/main" id="{7C1831B3-C67A-FAD6-8242-3829B8DBB98F}"/>
              </a:ext>
            </a:extLst>
          </p:cNvPr>
          <p:cNvPicPr>
            <a:picLocks noChangeAspect="1"/>
          </p:cNvPicPr>
          <p:nvPr/>
        </p:nvPicPr>
        <p:blipFill>
          <a:blip r:embed="rId3"/>
          <a:stretch>
            <a:fillRect/>
          </a:stretch>
        </p:blipFill>
        <p:spPr>
          <a:xfrm>
            <a:off x="7851940" y="4007305"/>
            <a:ext cx="2316925" cy="2247654"/>
          </a:xfrm>
          <a:prstGeom prst="rect">
            <a:avLst/>
          </a:prstGeom>
        </p:spPr>
      </p:pic>
    </p:spTree>
    <p:extLst>
      <p:ext uri="{BB962C8B-B14F-4D97-AF65-F5344CB8AC3E}">
        <p14:creationId xmlns:p14="http://schemas.microsoft.com/office/powerpoint/2010/main" val="217031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F17487-C386-4F99-B5EB-4FD3DF423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el 1">
            <a:extLst>
              <a:ext uri="{FF2B5EF4-FFF2-40B4-BE49-F238E27FC236}">
                <a16:creationId xmlns:a16="http://schemas.microsoft.com/office/drawing/2014/main" id="{32B9FBBE-8663-27BB-2D93-DFEA4D151F58}"/>
              </a:ext>
            </a:extLst>
          </p:cNvPr>
          <p:cNvSpPr>
            <a:spLocks noGrp="1"/>
          </p:cNvSpPr>
          <p:nvPr>
            <p:ph type="title"/>
          </p:nvPr>
        </p:nvSpPr>
        <p:spPr>
          <a:xfrm>
            <a:off x="657352" y="657844"/>
            <a:ext cx="4772975" cy="1800526"/>
          </a:xfrm>
        </p:spPr>
        <p:txBody>
          <a:bodyPr>
            <a:normAutofit/>
          </a:bodyPr>
          <a:lstStyle/>
          <a:p>
            <a:r>
              <a:rPr lang="de-DE" dirty="0"/>
              <a:t>Unendlichkeit in der Biologie</a:t>
            </a:r>
          </a:p>
        </p:txBody>
      </p:sp>
      <p:sp>
        <p:nvSpPr>
          <p:cNvPr id="3" name="Inhaltsplatzhalter 2">
            <a:extLst>
              <a:ext uri="{FF2B5EF4-FFF2-40B4-BE49-F238E27FC236}">
                <a16:creationId xmlns:a16="http://schemas.microsoft.com/office/drawing/2014/main" id="{1D447EBE-AD63-DA24-5D4B-6E63CC77E2C8}"/>
              </a:ext>
            </a:extLst>
          </p:cNvPr>
          <p:cNvSpPr>
            <a:spLocks noGrp="1"/>
          </p:cNvSpPr>
          <p:nvPr>
            <p:ph idx="1"/>
          </p:nvPr>
        </p:nvSpPr>
        <p:spPr>
          <a:xfrm>
            <a:off x="556711" y="2551494"/>
            <a:ext cx="5534974" cy="3553581"/>
          </a:xfrm>
        </p:spPr>
        <p:txBody>
          <a:bodyPr vert="horz" lIns="91440" tIns="45720" rIns="91440" bIns="45720" rtlCol="0" anchor="t">
            <a:normAutofit/>
          </a:bodyPr>
          <a:lstStyle/>
          <a:p>
            <a:r>
              <a:rPr lang="de-DE" sz="2000" noProof="1">
                <a:ea typeface="+mn-lt"/>
                <a:cs typeface="+mn-lt"/>
              </a:rPr>
              <a:t>Die DNA ist der Bauplan unseres Körpers, bestehend aus vier Basen welche fast unendlich viele Kombinationen ermöglichen – deshalb sieht jeder Mensch einzigartig aus!</a:t>
            </a:r>
            <a:endParaRPr lang="de-DE" sz="2000" dirty="0">
              <a:ea typeface="+mn-lt"/>
              <a:cs typeface="+mn-lt"/>
            </a:endParaRPr>
          </a:p>
          <a:p>
            <a:r>
              <a:rPr lang="de-DE" sz="2000" noProof="1">
                <a:ea typeface="+mn-lt"/>
                <a:cs typeface="+mn-lt"/>
              </a:rPr>
              <a:t>In der Natur laufen viele Prozesse, wie der Kreislauf des Lebens, scheinbar endlos ab.</a:t>
            </a:r>
          </a:p>
          <a:p>
            <a:r>
              <a:rPr lang="de-DE" sz="2000" noProof="1"/>
              <a:t>Die Evolution ist ein endloser Prozess – das Leben entwickelt sich ständig weiter!</a:t>
            </a:r>
          </a:p>
        </p:txBody>
      </p:sp>
      <p:pic>
        <p:nvPicPr>
          <p:cNvPr id="5" name="Grafik 4">
            <a:extLst>
              <a:ext uri="{FF2B5EF4-FFF2-40B4-BE49-F238E27FC236}">
                <a16:creationId xmlns:a16="http://schemas.microsoft.com/office/drawing/2014/main" id="{060AC5CD-31F5-9B6E-2DE8-94B82058AD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13492" y="3101996"/>
            <a:ext cx="3393269" cy="3393269"/>
          </a:xfrm>
          <a:prstGeom prst="rect">
            <a:avLst/>
          </a:prstGeom>
        </p:spPr>
      </p:pic>
      <p:pic>
        <p:nvPicPr>
          <p:cNvPr id="4" name="Grafik 3">
            <a:extLst>
              <a:ext uri="{FF2B5EF4-FFF2-40B4-BE49-F238E27FC236}">
                <a16:creationId xmlns:a16="http://schemas.microsoft.com/office/drawing/2014/main" id="{2FDD6F6E-07CB-594A-20F2-187B285A52B3}"/>
              </a:ext>
            </a:extLst>
          </p:cNvPr>
          <p:cNvPicPr>
            <a:picLocks noChangeAspect="1"/>
          </p:cNvPicPr>
          <p:nvPr/>
        </p:nvPicPr>
        <p:blipFill>
          <a:blip r:embed="rId4"/>
          <a:stretch>
            <a:fillRect/>
          </a:stretch>
        </p:blipFill>
        <p:spPr>
          <a:xfrm>
            <a:off x="9600419" y="163901"/>
            <a:ext cx="2132620" cy="3505661"/>
          </a:xfrm>
          <a:prstGeom prst="rect">
            <a:avLst/>
          </a:prstGeom>
        </p:spPr>
      </p:pic>
      <p:sp>
        <p:nvSpPr>
          <p:cNvPr id="6" name="Textfeld 5">
            <a:extLst>
              <a:ext uri="{FF2B5EF4-FFF2-40B4-BE49-F238E27FC236}">
                <a16:creationId xmlns:a16="http://schemas.microsoft.com/office/drawing/2014/main" id="{5D8E92E1-0863-6451-5F4C-19B47937634E}"/>
              </a:ext>
            </a:extLst>
          </p:cNvPr>
          <p:cNvSpPr txBox="1"/>
          <p:nvPr/>
        </p:nvSpPr>
        <p:spPr>
          <a:xfrm>
            <a:off x="9123406" y="6425514"/>
            <a:ext cx="3552567" cy="6771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000" dirty="0">
                <a:ea typeface="+mn-lt"/>
                <a:cs typeface="+mn-lt"/>
                <a:hlinkClick r:id="rId5"/>
              </a:rPr>
              <a:t>https://www.labbe.de/kinderideen/der-naturkreislauf</a:t>
            </a:r>
            <a:endParaRPr lang="de-DE" sz="1000">
              <a:ea typeface="+mn-lt"/>
              <a:cs typeface="+mn-lt"/>
            </a:endParaRPr>
          </a:p>
          <a:p>
            <a:r>
              <a:rPr lang="de-DE" sz="1000" dirty="0">
                <a:ea typeface="+mn-lt"/>
                <a:cs typeface="+mn-lt"/>
                <a:hlinkClick r:id="rId6"/>
              </a:rPr>
              <a:t>https://de.wikipedia.org/wiki/Desoxyribonukleinsäure</a:t>
            </a:r>
            <a:endParaRPr lang="de-DE" sz="1000">
              <a:ea typeface="+mn-lt"/>
              <a:cs typeface="+mn-lt"/>
            </a:endParaRPr>
          </a:p>
          <a:p>
            <a:endParaRPr lang="de-DE" dirty="0"/>
          </a:p>
        </p:txBody>
      </p:sp>
    </p:spTree>
    <p:extLst>
      <p:ext uri="{BB962C8B-B14F-4D97-AF65-F5344CB8AC3E}">
        <p14:creationId xmlns:p14="http://schemas.microsoft.com/office/powerpoint/2010/main" val="432911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A72DDE1E-4B7E-3927-CB45-16F80FD2A20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C659A05-D137-D1D4-9329-1476B8AFE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F7C47644-F580-68A5-4AFA-60C821A5A9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el 1">
            <a:extLst>
              <a:ext uri="{FF2B5EF4-FFF2-40B4-BE49-F238E27FC236}">
                <a16:creationId xmlns:a16="http://schemas.microsoft.com/office/drawing/2014/main" id="{87508A1C-66BB-D44E-3CC4-C6F9DCA83CE1}"/>
              </a:ext>
            </a:extLst>
          </p:cNvPr>
          <p:cNvSpPr>
            <a:spLocks noGrp="1"/>
          </p:cNvSpPr>
          <p:nvPr>
            <p:ph type="title"/>
          </p:nvPr>
        </p:nvSpPr>
        <p:spPr>
          <a:xfrm>
            <a:off x="657352" y="657844"/>
            <a:ext cx="4772975" cy="1800526"/>
          </a:xfrm>
        </p:spPr>
        <p:txBody>
          <a:bodyPr>
            <a:normAutofit fontScale="90000"/>
          </a:bodyPr>
          <a:lstStyle/>
          <a:p>
            <a:r>
              <a:rPr lang="de-DE" dirty="0"/>
              <a:t>Unendlichkeit in der Kunst und Philosophie</a:t>
            </a:r>
          </a:p>
        </p:txBody>
      </p:sp>
      <p:pic>
        <p:nvPicPr>
          <p:cNvPr id="6" name="Inhaltsplatzhalter 5" descr="Ein Bild, das Entwurf, Zeichnung, Schwarzweiß, Person enthält.&#10;&#10;KI-generierte Inhalte können fehlerhaft sein.">
            <a:extLst>
              <a:ext uri="{FF2B5EF4-FFF2-40B4-BE49-F238E27FC236}">
                <a16:creationId xmlns:a16="http://schemas.microsoft.com/office/drawing/2014/main" id="{597A03FD-2EE0-158C-D76D-FE74D15858DB}"/>
              </a:ext>
            </a:extLst>
          </p:cNvPr>
          <p:cNvPicPr>
            <a:picLocks noGrp="1" noChangeAspect="1"/>
          </p:cNvPicPr>
          <p:nvPr>
            <p:ph idx="1"/>
          </p:nvPr>
        </p:nvPicPr>
        <p:blipFill>
          <a:blip r:embed="rId2"/>
          <a:stretch>
            <a:fillRect/>
          </a:stretch>
        </p:blipFill>
        <p:spPr>
          <a:xfrm>
            <a:off x="8098282" y="529096"/>
            <a:ext cx="2952750" cy="2552700"/>
          </a:xfrm>
          <a:prstGeom prst="rect">
            <a:avLst/>
          </a:prstGeom>
        </p:spPr>
      </p:pic>
      <p:pic>
        <p:nvPicPr>
          <p:cNvPr id="7" name="Grafik 6" descr="Ein Bild, das Gemüse, Romanesco, Pflanze, Brokkoli enthält.&#10;&#10;KI-generierte Inhalte können fehlerhaft sein.">
            <a:extLst>
              <a:ext uri="{FF2B5EF4-FFF2-40B4-BE49-F238E27FC236}">
                <a16:creationId xmlns:a16="http://schemas.microsoft.com/office/drawing/2014/main" id="{E1391DE5-8DBD-8D0C-D5F9-0EC269500A26}"/>
              </a:ext>
            </a:extLst>
          </p:cNvPr>
          <p:cNvPicPr>
            <a:picLocks noChangeAspect="1"/>
          </p:cNvPicPr>
          <p:nvPr/>
        </p:nvPicPr>
        <p:blipFill>
          <a:blip r:embed="rId3"/>
          <a:stretch>
            <a:fillRect/>
          </a:stretch>
        </p:blipFill>
        <p:spPr>
          <a:xfrm>
            <a:off x="7887729" y="3562864"/>
            <a:ext cx="3377515" cy="1915298"/>
          </a:xfrm>
          <a:prstGeom prst="rect">
            <a:avLst/>
          </a:prstGeom>
        </p:spPr>
      </p:pic>
      <p:sp>
        <p:nvSpPr>
          <p:cNvPr id="8" name="Textfeld 7">
            <a:extLst>
              <a:ext uri="{FF2B5EF4-FFF2-40B4-BE49-F238E27FC236}">
                <a16:creationId xmlns:a16="http://schemas.microsoft.com/office/drawing/2014/main" id="{D0719E72-D403-8B34-1507-CB4819D05EAD}"/>
              </a:ext>
            </a:extLst>
          </p:cNvPr>
          <p:cNvSpPr txBox="1"/>
          <p:nvPr/>
        </p:nvSpPr>
        <p:spPr>
          <a:xfrm>
            <a:off x="8382000" y="6518189"/>
            <a:ext cx="5200134" cy="6771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1000" dirty="0">
                <a:ea typeface="+mn-lt"/>
                <a:cs typeface="+mn-lt"/>
                <a:hlinkClick r:id="rId4"/>
              </a:rPr>
              <a:t>https://en.wikipedia.org/wiki/Drawing_Hands</a:t>
            </a:r>
            <a:endParaRPr lang="de-DE" sz="1000">
              <a:ea typeface="+mn-lt"/>
              <a:cs typeface="+mn-lt"/>
            </a:endParaRPr>
          </a:p>
          <a:p>
            <a:r>
              <a:rPr lang="de-DE" sz="1000" dirty="0">
                <a:ea typeface="+mn-lt"/>
                <a:cs typeface="+mn-lt"/>
                <a:hlinkClick r:id="rId5"/>
              </a:rPr>
              <a:t>https://www.weltderphysik.de/thema/chaos-und-ordnung/fraktale/</a:t>
            </a:r>
            <a:endParaRPr lang="de-DE" sz="1000">
              <a:ea typeface="+mn-lt"/>
              <a:cs typeface="+mn-lt"/>
            </a:endParaRPr>
          </a:p>
          <a:p>
            <a:endParaRPr lang="de-DE" dirty="0"/>
          </a:p>
        </p:txBody>
      </p:sp>
      <p:sp>
        <p:nvSpPr>
          <p:cNvPr id="13" name="Inhaltsplatzhalter 2">
            <a:extLst>
              <a:ext uri="{FF2B5EF4-FFF2-40B4-BE49-F238E27FC236}">
                <a16:creationId xmlns:a16="http://schemas.microsoft.com/office/drawing/2014/main" id="{72295C2B-CD45-58CD-4599-B0783DE4F4BF}"/>
              </a:ext>
            </a:extLst>
          </p:cNvPr>
          <p:cNvSpPr txBox="1">
            <a:spLocks/>
          </p:cNvSpPr>
          <p:nvPr/>
        </p:nvSpPr>
        <p:spPr>
          <a:xfrm>
            <a:off x="556711" y="2551494"/>
            <a:ext cx="5874784" cy="355358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noProof="1"/>
              <a:t>Die Unendlichkeit ist ein Symbol für das Grenzlose, das Unerreichbare und das Paradoxe. Sie liegt jenseits der menschlichen Kontrolle.</a:t>
            </a:r>
          </a:p>
          <a:p>
            <a:r>
              <a:rPr lang="de-DE" sz="2000" noProof="1"/>
              <a:t>Die zwei sich gegenseitig-zeichnenden Hände zeigen ein endlosen Kreislauf, der keinen Anfang und kein Ende hat und symbolisieren ein Paradoxon – die Realität wird hinterfragt: kann der Mensch überhaupt das Unendliche begreifen?</a:t>
            </a:r>
          </a:p>
          <a:p>
            <a:r>
              <a:rPr lang="de-DE" sz="2000" noProof="1"/>
              <a:t>Fraktale sind Muster, die sich in unendlicher Selbstähnlichkeit wiederholen – Zoomt man näher ran, bleibt das Muster gleich!</a:t>
            </a:r>
          </a:p>
        </p:txBody>
      </p:sp>
    </p:spTree>
    <p:extLst>
      <p:ext uri="{BB962C8B-B14F-4D97-AF65-F5344CB8AC3E}">
        <p14:creationId xmlns:p14="http://schemas.microsoft.com/office/powerpoint/2010/main" val="2501208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86DE6-62C8-6934-55DB-19FC05F443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B1D6F0-F2BE-7A59-8B9A-14D09D244B9F}"/>
              </a:ext>
            </a:extLst>
          </p:cNvPr>
          <p:cNvSpPr>
            <a:spLocks noGrp="1"/>
          </p:cNvSpPr>
          <p:nvPr>
            <p:ph type="title"/>
          </p:nvPr>
        </p:nvSpPr>
        <p:spPr/>
        <p:txBody>
          <a:bodyPr/>
          <a:lstStyle/>
          <a:p>
            <a:r>
              <a:rPr lang="de-DE" dirty="0"/>
              <a:t>Zurück zur Mathe</a:t>
            </a:r>
          </a:p>
        </p:txBody>
      </p:sp>
      <p:sp>
        <p:nvSpPr>
          <p:cNvPr id="3" name="Content Placeholder 2">
            <a:extLst>
              <a:ext uri="{FF2B5EF4-FFF2-40B4-BE49-F238E27FC236}">
                <a16:creationId xmlns:a16="http://schemas.microsoft.com/office/drawing/2014/main" id="{985C3090-51DE-5311-1C49-7A5DF8BB9074}"/>
              </a:ext>
            </a:extLst>
          </p:cNvPr>
          <p:cNvSpPr>
            <a:spLocks noGrp="1"/>
          </p:cNvSpPr>
          <p:nvPr>
            <p:ph idx="1"/>
          </p:nvPr>
        </p:nvSpPr>
        <p:spPr>
          <a:xfrm>
            <a:off x="838200" y="1825625"/>
            <a:ext cx="10745243" cy="4351338"/>
          </a:xfrm>
        </p:spPr>
        <p:txBody>
          <a:bodyPr vert="horz" lIns="91440" tIns="45720" rIns="91440" bIns="45720" rtlCol="0" anchor="t">
            <a:normAutofit/>
          </a:bodyPr>
          <a:lstStyle/>
          <a:p>
            <a:pPr marL="0" indent="0">
              <a:buNone/>
            </a:pPr>
            <a:r>
              <a:rPr lang="de-DE" dirty="0"/>
              <a:t>In der Mathematik kennen wir den Begriff der Unendlichkeit als Grenzwerte oder Zahlenmengen.</a:t>
            </a:r>
          </a:p>
          <a:p>
            <a:pPr marL="0" indent="0">
              <a:buNone/>
            </a:pPr>
            <a:r>
              <a:rPr lang="de-DE" dirty="0"/>
              <a:t>Nach diesen Überlegungen stellen wir uns die Frage:</a:t>
            </a:r>
          </a:p>
          <a:p>
            <a:pPr marL="0" indent="0">
              <a:buNone/>
            </a:pPr>
            <a:endParaRPr lang="de-DE" dirty="0"/>
          </a:p>
          <a:p>
            <a:pPr marL="0" indent="0">
              <a:buNone/>
            </a:pPr>
            <a:r>
              <a:rPr lang="de-DE" dirty="0"/>
              <a:t>Spricht man von </a:t>
            </a:r>
            <a:r>
              <a:rPr lang="de-DE" dirty="0">
                <a:solidFill>
                  <a:srgbClr val="FFC000"/>
                </a:solidFill>
              </a:rPr>
              <a:t>der</a:t>
            </a:r>
            <a:r>
              <a:rPr lang="de-DE" dirty="0"/>
              <a:t> Unendlichkeit? Ist sie </a:t>
            </a:r>
            <a:r>
              <a:rPr lang="de-DE" dirty="0">
                <a:solidFill>
                  <a:srgbClr val="FFC000"/>
                </a:solidFill>
              </a:rPr>
              <a:t>einzigartig</a:t>
            </a:r>
            <a:r>
              <a:rPr lang="de-DE" dirty="0"/>
              <a:t>?</a:t>
            </a:r>
          </a:p>
          <a:p>
            <a:pPr marL="0" indent="0">
              <a:buNone/>
            </a:pPr>
            <a:r>
              <a:rPr lang="de-DE" dirty="0"/>
              <a:t>Kann man Unendlichkeit </a:t>
            </a:r>
            <a:r>
              <a:rPr lang="de-DE" dirty="0">
                <a:solidFill>
                  <a:srgbClr val="000000"/>
                </a:solidFill>
              </a:rPr>
              <a:t>vielleicht </a:t>
            </a:r>
            <a:r>
              <a:rPr lang="de-DE" dirty="0">
                <a:solidFill>
                  <a:srgbClr val="FFC000"/>
                </a:solidFill>
              </a:rPr>
              <a:t>noch größer</a:t>
            </a:r>
            <a:r>
              <a:rPr lang="de-DE" dirty="0"/>
              <a:t> machen?</a:t>
            </a:r>
            <a:endParaRPr lang="de-DE"/>
          </a:p>
        </p:txBody>
      </p:sp>
      <p:pic>
        <p:nvPicPr>
          <p:cNvPr id="4" name="Grafik 3">
            <a:extLst>
              <a:ext uri="{FF2B5EF4-FFF2-40B4-BE49-F238E27FC236}">
                <a16:creationId xmlns:a16="http://schemas.microsoft.com/office/drawing/2014/main" id="{5AC0A542-D506-21DC-F2F1-1CE6B1AF00BF}"/>
              </a:ext>
            </a:extLst>
          </p:cNvPr>
          <p:cNvPicPr>
            <a:picLocks noChangeAspect="1"/>
          </p:cNvPicPr>
          <p:nvPr/>
        </p:nvPicPr>
        <p:blipFill>
          <a:blip r:embed="rId2"/>
          <a:srcRect r="546" b="1266"/>
          <a:stretch>
            <a:fillRect/>
          </a:stretch>
        </p:blipFill>
        <p:spPr>
          <a:xfrm>
            <a:off x="2823836" y="4919402"/>
            <a:ext cx="1899263" cy="818701"/>
          </a:xfrm>
          <a:prstGeom prst="rect">
            <a:avLst/>
          </a:prstGeom>
        </p:spPr>
      </p:pic>
      <p:sp>
        <p:nvSpPr>
          <p:cNvPr id="5" name="Textfeld 4">
            <a:extLst>
              <a:ext uri="{FF2B5EF4-FFF2-40B4-BE49-F238E27FC236}">
                <a16:creationId xmlns:a16="http://schemas.microsoft.com/office/drawing/2014/main" id="{92871DF5-4CA6-562E-7D64-97B6430DBADE}"/>
              </a:ext>
            </a:extLst>
          </p:cNvPr>
          <p:cNvSpPr txBox="1"/>
          <p:nvPr/>
        </p:nvSpPr>
        <p:spPr>
          <a:xfrm>
            <a:off x="6732740" y="4394548"/>
            <a:ext cx="5459259"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9600" dirty="0">
                <a:latin typeface="Times New Roman"/>
                <a:cs typeface="Aldhabi"/>
              </a:rPr>
              <a:t>x ?</a:t>
            </a:r>
          </a:p>
        </p:txBody>
      </p:sp>
      <p:pic>
        <p:nvPicPr>
          <p:cNvPr id="6" name="Grafik 5" descr="{\displaystyle (\infty )}">
            <a:extLst>
              <a:ext uri="{FF2B5EF4-FFF2-40B4-BE49-F238E27FC236}">
                <a16:creationId xmlns:a16="http://schemas.microsoft.com/office/drawing/2014/main" id="{19756DBE-0CB4-F21C-E04B-69F76A7295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76937" y="3348037"/>
            <a:ext cx="238125" cy="161925"/>
          </a:xfrm>
          <a:prstGeom prst="rect">
            <a:avLst/>
          </a:prstGeom>
        </p:spPr>
      </p:pic>
      <p:pic>
        <p:nvPicPr>
          <p:cNvPr id="7" name="Grafik 6" descr="{\displaystyle (\infty )}">
            <a:extLst>
              <a:ext uri="{FF2B5EF4-FFF2-40B4-BE49-F238E27FC236}">
                <a16:creationId xmlns:a16="http://schemas.microsoft.com/office/drawing/2014/main" id="{2C0FFBE4-136C-A128-E72B-479F92229A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76937" y="3348037"/>
            <a:ext cx="238125" cy="161925"/>
          </a:xfrm>
          <a:prstGeom prst="rect">
            <a:avLst/>
          </a:prstGeom>
        </p:spPr>
      </p:pic>
      <p:sp>
        <p:nvSpPr>
          <p:cNvPr id="9" name="Textfeld 8">
            <a:extLst>
              <a:ext uri="{FF2B5EF4-FFF2-40B4-BE49-F238E27FC236}">
                <a16:creationId xmlns:a16="http://schemas.microsoft.com/office/drawing/2014/main" id="{1EF6321B-2A5D-0D55-F560-0B1CA96D8FC5}"/>
              </a:ext>
            </a:extLst>
          </p:cNvPr>
          <p:cNvSpPr txBox="1"/>
          <p:nvPr/>
        </p:nvSpPr>
        <p:spPr>
          <a:xfrm>
            <a:off x="5229615" y="4551123"/>
            <a:ext cx="866383"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de-DE" sz="9600" dirty="0">
                <a:latin typeface="Times New Roman"/>
                <a:cs typeface="Times New Roman"/>
              </a:rPr>
              <a:t>&lt;</a:t>
            </a:r>
            <a:endParaRPr lang="de-DE" dirty="0"/>
          </a:p>
        </p:txBody>
      </p:sp>
    </p:spTree>
    <p:extLst>
      <p:ext uri="{BB962C8B-B14F-4D97-AF65-F5344CB8AC3E}">
        <p14:creationId xmlns:p14="http://schemas.microsoft.com/office/powerpoint/2010/main" val="3654214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09222D-B96D-ACE6-3EE7-9DC6E0235229}"/>
              </a:ext>
            </a:extLst>
          </p:cNvPr>
          <p:cNvSpPr>
            <a:spLocks noGrp="1"/>
          </p:cNvSpPr>
          <p:nvPr>
            <p:ph type="ctrTitle"/>
          </p:nvPr>
        </p:nvSpPr>
        <p:spPr>
          <a:xfrm>
            <a:off x="599609" y="679731"/>
            <a:ext cx="4786988" cy="3736540"/>
          </a:xfrm>
        </p:spPr>
        <p:txBody>
          <a:bodyPr>
            <a:normAutofit/>
          </a:bodyPr>
          <a:lstStyle/>
          <a:p>
            <a:pPr algn="l"/>
            <a:r>
              <a:rPr lang="de-DE" dirty="0"/>
              <a:t>Hilberts Hotel</a:t>
            </a:r>
          </a:p>
        </p:txBody>
      </p:sp>
      <p:sp>
        <p:nvSpPr>
          <p:cNvPr id="3" name="Untertitel 2">
            <a:extLst>
              <a:ext uri="{FF2B5EF4-FFF2-40B4-BE49-F238E27FC236}">
                <a16:creationId xmlns:a16="http://schemas.microsoft.com/office/drawing/2014/main" id="{D8287707-6578-CC58-03DC-BC6F014962BA}"/>
              </a:ext>
            </a:extLst>
          </p:cNvPr>
          <p:cNvSpPr>
            <a:spLocks noGrp="1"/>
          </p:cNvSpPr>
          <p:nvPr>
            <p:ph type="subTitle" idx="1"/>
          </p:nvPr>
        </p:nvSpPr>
        <p:spPr>
          <a:xfrm>
            <a:off x="3880691" y="6467901"/>
            <a:ext cx="9781520" cy="1035781"/>
          </a:xfrm>
        </p:spPr>
        <p:txBody>
          <a:bodyPr>
            <a:normAutofit/>
          </a:bodyPr>
          <a:lstStyle/>
          <a:p>
            <a:pPr algn="l"/>
            <a:r>
              <a:rPr lang="de-DE" sz="1700" dirty="0"/>
              <a:t>Bildquelle: https://tse1.mm.bing.net/th?id=OIP.eFjCxkmnYdlLJRvnIhyCYQAAAA&amp;pid=Api</a:t>
            </a:r>
          </a:p>
        </p:txBody>
      </p:sp>
      <p:pic>
        <p:nvPicPr>
          <p:cNvPr id="2052" name="Picture 4" descr="Hotel Clipart Png">
            <a:extLst>
              <a:ext uri="{FF2B5EF4-FFF2-40B4-BE49-F238E27FC236}">
                <a16:creationId xmlns:a16="http://schemas.microsoft.com/office/drawing/2014/main" id="{3E9A9FF1-22FC-5610-8E02-44F7952B5F2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07415" y="557360"/>
            <a:ext cx="4675144" cy="5632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574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Free Car Trip Cliparts, Download Free Car Trip Cliparts png images ...">
            <a:extLst>
              <a:ext uri="{FF2B5EF4-FFF2-40B4-BE49-F238E27FC236}">
                <a16:creationId xmlns:a16="http://schemas.microsoft.com/office/drawing/2014/main" id="{802AEB04-58F9-ED48-70E6-0EE8E170C24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41053" y="808226"/>
            <a:ext cx="4777381" cy="5068839"/>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7A5D2D2-2671-7348-B03F-BC26BBBAE539}"/>
              </a:ext>
            </a:extLst>
          </p:cNvPr>
          <p:cNvSpPr>
            <a:spLocks noGrp="1"/>
          </p:cNvSpPr>
          <p:nvPr>
            <p:ph type="title"/>
          </p:nvPr>
        </p:nvSpPr>
        <p:spPr>
          <a:xfrm>
            <a:off x="838201" y="479493"/>
            <a:ext cx="5257800" cy="1325563"/>
          </a:xfrm>
        </p:spPr>
        <p:txBody>
          <a:bodyPr>
            <a:normAutofit/>
          </a:bodyPr>
          <a:lstStyle/>
          <a:p>
            <a:r>
              <a:rPr lang="de-DE" b="1" i="0">
                <a:effectLst/>
                <a:latin typeface="-apple-system"/>
              </a:rPr>
              <a:t>Das perfekte Hotel suchen</a:t>
            </a:r>
            <a:endParaRPr lang="de-DE" dirty="0"/>
          </a:p>
        </p:txBody>
      </p:sp>
      <p:sp>
        <p:nvSpPr>
          <p:cNvPr id="3" name="Inhaltsplatzhalter 2">
            <a:extLst>
              <a:ext uri="{FF2B5EF4-FFF2-40B4-BE49-F238E27FC236}">
                <a16:creationId xmlns:a16="http://schemas.microsoft.com/office/drawing/2014/main" id="{E83B0A63-DBE0-2ED1-5424-BBA68048D436}"/>
              </a:ext>
            </a:extLst>
          </p:cNvPr>
          <p:cNvSpPr>
            <a:spLocks noGrp="1"/>
          </p:cNvSpPr>
          <p:nvPr>
            <p:ph idx="1"/>
          </p:nvPr>
        </p:nvSpPr>
        <p:spPr>
          <a:xfrm>
            <a:off x="838201" y="1984443"/>
            <a:ext cx="5257800" cy="4192520"/>
          </a:xfrm>
        </p:spPr>
        <p:txBody>
          <a:bodyPr>
            <a:normAutofit/>
          </a:bodyPr>
          <a:lstStyle/>
          <a:p>
            <a:r>
              <a:rPr lang="de-DE" b="0" i="0" dirty="0">
                <a:effectLst/>
                <a:latin typeface="-apple-system"/>
              </a:rPr>
              <a:t>Stell dir vor, du möchtest in den Urlaub fahren. Du suchst ein Hotel, in dem du übernachten kannst. Doch bei den ersten Hotels, die du findest, sind alle Zimmer bereits ausgebucht.</a:t>
            </a:r>
            <a:endParaRPr lang="de-DE" dirty="0"/>
          </a:p>
        </p:txBody>
      </p:sp>
      <p:sp>
        <p:nvSpPr>
          <p:cNvPr id="5" name="Textfeld 4">
            <a:extLst>
              <a:ext uri="{FF2B5EF4-FFF2-40B4-BE49-F238E27FC236}">
                <a16:creationId xmlns:a16="http://schemas.microsoft.com/office/drawing/2014/main" id="{873652EE-EED4-55E9-06D3-2FDC1EC6C030}"/>
              </a:ext>
            </a:extLst>
          </p:cNvPr>
          <p:cNvSpPr txBox="1"/>
          <p:nvPr/>
        </p:nvSpPr>
        <p:spPr>
          <a:xfrm>
            <a:off x="6315669" y="5987534"/>
            <a:ext cx="5516831" cy="369332"/>
          </a:xfrm>
          <a:prstGeom prst="rect">
            <a:avLst/>
          </a:prstGeom>
          <a:noFill/>
        </p:spPr>
        <p:txBody>
          <a:bodyPr wrap="none" rtlCol="0">
            <a:spAutoFit/>
          </a:bodyPr>
          <a:lstStyle/>
          <a:p>
            <a:r>
              <a:rPr lang="de-DE" dirty="0"/>
              <a:t>Bildquelle: http://clipart-library.com/img1/806643.png</a:t>
            </a:r>
          </a:p>
        </p:txBody>
      </p:sp>
    </p:spTree>
    <p:extLst>
      <p:ext uri="{BB962C8B-B14F-4D97-AF65-F5344CB8AC3E}">
        <p14:creationId xmlns:p14="http://schemas.microsoft.com/office/powerpoint/2010/main" val="2298155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31B78C-C22A-6ED3-70F9-12B236E2567C}"/>
              </a:ext>
            </a:extLst>
          </p:cNvPr>
          <p:cNvSpPr>
            <a:spLocks noGrp="1"/>
          </p:cNvSpPr>
          <p:nvPr>
            <p:ph type="title"/>
          </p:nvPr>
        </p:nvSpPr>
        <p:spPr/>
        <p:txBody>
          <a:bodyPr/>
          <a:lstStyle/>
          <a:p>
            <a:r>
              <a:rPr lang="de-DE" b="1" i="0" dirty="0">
                <a:solidFill>
                  <a:srgbClr val="000000"/>
                </a:solidFill>
                <a:effectLst/>
                <a:latin typeface="-apple-system"/>
              </a:rPr>
              <a:t>Was ist das Hilberts Hotel?</a:t>
            </a:r>
            <a:endParaRPr lang="de-DE" dirty="0"/>
          </a:p>
        </p:txBody>
      </p:sp>
      <p:sp>
        <p:nvSpPr>
          <p:cNvPr id="3" name="Inhaltsplatzhalter 2">
            <a:extLst>
              <a:ext uri="{FF2B5EF4-FFF2-40B4-BE49-F238E27FC236}">
                <a16:creationId xmlns:a16="http://schemas.microsoft.com/office/drawing/2014/main" id="{0C569B61-9878-2E8B-3518-765FBA5118F0}"/>
              </a:ext>
            </a:extLst>
          </p:cNvPr>
          <p:cNvSpPr>
            <a:spLocks noGrp="1"/>
          </p:cNvSpPr>
          <p:nvPr>
            <p:ph idx="1"/>
          </p:nvPr>
        </p:nvSpPr>
        <p:spPr/>
        <p:txBody>
          <a:bodyPr/>
          <a:lstStyle/>
          <a:p>
            <a:pPr algn="l">
              <a:buNone/>
            </a:pPr>
            <a:r>
              <a:rPr lang="de-DE" b="0" i="0" dirty="0">
                <a:solidFill>
                  <a:srgbClr val="000000"/>
                </a:solidFill>
                <a:effectLst/>
                <a:latin typeface="-apple-system"/>
              </a:rPr>
              <a:t>Du kommst an ein besonderes Hotel: Das sogenannte </a:t>
            </a:r>
            <a:r>
              <a:rPr lang="de-DE" b="1" i="0" dirty="0">
                <a:solidFill>
                  <a:srgbClr val="000000"/>
                </a:solidFill>
                <a:effectLst/>
                <a:latin typeface="-apple-system"/>
              </a:rPr>
              <a:t>Hilberts Hotel</a:t>
            </a:r>
            <a:r>
              <a:rPr lang="de-DE" b="0" i="0" dirty="0">
                <a:solidFill>
                  <a:srgbClr val="000000"/>
                </a:solidFill>
                <a:effectLst/>
                <a:latin typeface="-apple-system"/>
              </a:rPr>
              <a:t>.</a:t>
            </a:r>
          </a:p>
          <a:p>
            <a:pPr algn="l">
              <a:buFont typeface="Arial" panose="020B0604020202020204" pitchFamily="34" charset="0"/>
              <a:buChar char="•"/>
            </a:pPr>
            <a:r>
              <a:rPr lang="de-DE" b="0" i="0" dirty="0">
                <a:solidFill>
                  <a:srgbClr val="000000"/>
                </a:solidFill>
                <a:effectLst/>
                <a:latin typeface="-apple-system"/>
              </a:rPr>
              <a:t>Es hat </a:t>
            </a:r>
            <a:r>
              <a:rPr lang="de-DE" b="1" i="0" dirty="0">
                <a:solidFill>
                  <a:srgbClr val="000000"/>
                </a:solidFill>
                <a:effectLst/>
                <a:latin typeface="-apple-system"/>
              </a:rPr>
              <a:t>unendlich viele Zimmer</a:t>
            </a:r>
            <a:r>
              <a:rPr lang="de-DE" b="0" i="0" dirty="0">
                <a:solidFill>
                  <a:srgbClr val="000000"/>
                </a:solidFill>
                <a:effectLst/>
                <a:latin typeface="-apple-system"/>
              </a:rPr>
              <a:t>, nummeriert mit den natürlichen Zahlen {1, 2, 3, 4, ...}</a:t>
            </a:r>
          </a:p>
          <a:p>
            <a:pPr algn="l">
              <a:buFont typeface="Arial" panose="020B0604020202020204" pitchFamily="34" charset="0"/>
              <a:buChar char="•"/>
            </a:pPr>
            <a:r>
              <a:rPr lang="de-DE" b="0" i="0" dirty="0">
                <a:solidFill>
                  <a:srgbClr val="000000"/>
                </a:solidFill>
                <a:effectLst/>
                <a:latin typeface="-apple-system"/>
              </a:rPr>
              <a:t>Alle Zimmer sind bereits belegt, also hat das Hotel </a:t>
            </a:r>
            <a:r>
              <a:rPr lang="de-DE" b="1" i="0" dirty="0">
                <a:solidFill>
                  <a:srgbClr val="000000"/>
                </a:solidFill>
                <a:effectLst/>
                <a:latin typeface="-apple-system"/>
              </a:rPr>
              <a:t>unendlich viele Gäste</a:t>
            </a:r>
            <a:r>
              <a:rPr lang="de-DE" b="0" i="0" dirty="0">
                <a:solidFill>
                  <a:srgbClr val="000000"/>
                </a:solidFill>
                <a:effectLst/>
                <a:latin typeface="-apple-system"/>
              </a:rPr>
              <a:t>.</a:t>
            </a:r>
          </a:p>
          <a:p>
            <a:endParaRPr lang="de-DE" dirty="0"/>
          </a:p>
        </p:txBody>
      </p:sp>
      <p:pic>
        <p:nvPicPr>
          <p:cNvPr id="5" name="Grafik 4" descr="Tür geschlossen Silhouette">
            <a:extLst>
              <a:ext uri="{FF2B5EF4-FFF2-40B4-BE49-F238E27FC236}">
                <a16:creationId xmlns:a16="http://schemas.microsoft.com/office/drawing/2014/main" id="{773A6D85-EDA5-FD1E-14AC-261440A481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0380" y="4616094"/>
            <a:ext cx="1848206" cy="1848206"/>
          </a:xfrm>
          <a:prstGeom prst="rect">
            <a:avLst/>
          </a:prstGeom>
        </p:spPr>
      </p:pic>
      <p:pic>
        <p:nvPicPr>
          <p:cNvPr id="8" name="Grafik 7" descr="Tür geschlossen Silhouette">
            <a:extLst>
              <a:ext uri="{FF2B5EF4-FFF2-40B4-BE49-F238E27FC236}">
                <a16:creationId xmlns:a16="http://schemas.microsoft.com/office/drawing/2014/main" id="{B405D180-D0C3-AB67-1149-DB0A643C6A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2174" y="4616094"/>
            <a:ext cx="1848206" cy="1848206"/>
          </a:xfrm>
          <a:prstGeom prst="rect">
            <a:avLst/>
          </a:prstGeom>
        </p:spPr>
      </p:pic>
      <p:pic>
        <p:nvPicPr>
          <p:cNvPr id="9" name="Grafik 8" descr="Tür geschlossen Silhouette">
            <a:extLst>
              <a:ext uri="{FF2B5EF4-FFF2-40B4-BE49-F238E27FC236}">
                <a16:creationId xmlns:a16="http://schemas.microsoft.com/office/drawing/2014/main" id="{5B1BDADF-AAF8-7437-7CB8-B2B1E46B60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79031" y="4616094"/>
            <a:ext cx="1848206" cy="1848206"/>
          </a:xfrm>
          <a:prstGeom prst="rect">
            <a:avLst/>
          </a:prstGeom>
        </p:spPr>
      </p:pic>
      <p:pic>
        <p:nvPicPr>
          <p:cNvPr id="10" name="Grafik 9" descr="Tür geschlossen Silhouette">
            <a:extLst>
              <a:ext uri="{FF2B5EF4-FFF2-40B4-BE49-F238E27FC236}">
                <a16:creationId xmlns:a16="http://schemas.microsoft.com/office/drawing/2014/main" id="{A26D6746-CFC2-6658-04D6-63251905DF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16415" y="4616094"/>
            <a:ext cx="1848206" cy="1848206"/>
          </a:xfrm>
          <a:prstGeom prst="rect">
            <a:avLst/>
          </a:prstGeom>
        </p:spPr>
      </p:pic>
      <p:sp>
        <p:nvSpPr>
          <p:cNvPr id="11" name="Textfeld 10">
            <a:extLst>
              <a:ext uri="{FF2B5EF4-FFF2-40B4-BE49-F238E27FC236}">
                <a16:creationId xmlns:a16="http://schemas.microsoft.com/office/drawing/2014/main" id="{0D83DBDB-C922-9F55-4B0E-3819ED136350}"/>
              </a:ext>
            </a:extLst>
          </p:cNvPr>
          <p:cNvSpPr txBox="1"/>
          <p:nvPr/>
        </p:nvSpPr>
        <p:spPr>
          <a:xfrm>
            <a:off x="1557764" y="5016977"/>
            <a:ext cx="377026" cy="523220"/>
          </a:xfrm>
          <a:prstGeom prst="rect">
            <a:avLst/>
          </a:prstGeom>
          <a:noFill/>
        </p:spPr>
        <p:txBody>
          <a:bodyPr wrap="none" rtlCol="0">
            <a:spAutoFit/>
          </a:bodyPr>
          <a:lstStyle/>
          <a:p>
            <a:r>
              <a:rPr lang="de-DE" sz="2800" b="1" dirty="0"/>
              <a:t>1</a:t>
            </a:r>
            <a:endParaRPr lang="de-DE" b="1" dirty="0"/>
          </a:p>
        </p:txBody>
      </p:sp>
      <p:sp>
        <p:nvSpPr>
          <p:cNvPr id="12" name="Textfeld 11">
            <a:extLst>
              <a:ext uri="{FF2B5EF4-FFF2-40B4-BE49-F238E27FC236}">
                <a16:creationId xmlns:a16="http://schemas.microsoft.com/office/drawing/2014/main" id="{57D48F1E-3369-85E6-EFAE-9802EFD0ADFA}"/>
              </a:ext>
            </a:extLst>
          </p:cNvPr>
          <p:cNvSpPr txBox="1"/>
          <p:nvPr/>
        </p:nvSpPr>
        <p:spPr>
          <a:xfrm>
            <a:off x="3438218" y="5016977"/>
            <a:ext cx="377026" cy="523220"/>
          </a:xfrm>
          <a:prstGeom prst="rect">
            <a:avLst/>
          </a:prstGeom>
          <a:noFill/>
        </p:spPr>
        <p:txBody>
          <a:bodyPr wrap="none" rtlCol="0">
            <a:spAutoFit/>
          </a:bodyPr>
          <a:lstStyle/>
          <a:p>
            <a:r>
              <a:rPr lang="de-DE" sz="2800" b="1" dirty="0"/>
              <a:t>2</a:t>
            </a:r>
            <a:endParaRPr lang="de-DE" b="1" dirty="0"/>
          </a:p>
        </p:txBody>
      </p:sp>
      <p:sp>
        <p:nvSpPr>
          <p:cNvPr id="13" name="Textfeld 12">
            <a:extLst>
              <a:ext uri="{FF2B5EF4-FFF2-40B4-BE49-F238E27FC236}">
                <a16:creationId xmlns:a16="http://schemas.microsoft.com/office/drawing/2014/main" id="{D70F15CA-3675-84B2-582A-1A9B586BA2F3}"/>
              </a:ext>
            </a:extLst>
          </p:cNvPr>
          <p:cNvSpPr txBox="1"/>
          <p:nvPr/>
        </p:nvSpPr>
        <p:spPr>
          <a:xfrm>
            <a:off x="5214621" y="5016977"/>
            <a:ext cx="377026" cy="523220"/>
          </a:xfrm>
          <a:prstGeom prst="rect">
            <a:avLst/>
          </a:prstGeom>
          <a:noFill/>
        </p:spPr>
        <p:txBody>
          <a:bodyPr wrap="none" rtlCol="0">
            <a:spAutoFit/>
          </a:bodyPr>
          <a:lstStyle/>
          <a:p>
            <a:r>
              <a:rPr lang="de-DE" sz="2800" b="1" dirty="0"/>
              <a:t>3</a:t>
            </a:r>
            <a:endParaRPr lang="de-DE" b="1" dirty="0"/>
          </a:p>
        </p:txBody>
      </p:sp>
      <p:sp>
        <p:nvSpPr>
          <p:cNvPr id="14" name="Textfeld 13">
            <a:extLst>
              <a:ext uri="{FF2B5EF4-FFF2-40B4-BE49-F238E27FC236}">
                <a16:creationId xmlns:a16="http://schemas.microsoft.com/office/drawing/2014/main" id="{F53B3D22-6767-A4A8-6B5C-E94DCF492033}"/>
              </a:ext>
            </a:extLst>
          </p:cNvPr>
          <p:cNvSpPr txBox="1"/>
          <p:nvPr/>
        </p:nvSpPr>
        <p:spPr>
          <a:xfrm>
            <a:off x="8459644" y="5016977"/>
            <a:ext cx="761747" cy="523220"/>
          </a:xfrm>
          <a:prstGeom prst="rect">
            <a:avLst/>
          </a:prstGeom>
          <a:noFill/>
        </p:spPr>
        <p:txBody>
          <a:bodyPr wrap="none" rtlCol="0">
            <a:spAutoFit/>
          </a:bodyPr>
          <a:lstStyle/>
          <a:p>
            <a:r>
              <a:rPr lang="de-DE" sz="2800" b="1" dirty="0"/>
              <a:t>700</a:t>
            </a:r>
            <a:endParaRPr lang="de-DE" b="1" dirty="0"/>
          </a:p>
        </p:txBody>
      </p:sp>
      <p:sp>
        <p:nvSpPr>
          <p:cNvPr id="15" name="Textfeld 14">
            <a:extLst>
              <a:ext uri="{FF2B5EF4-FFF2-40B4-BE49-F238E27FC236}">
                <a16:creationId xmlns:a16="http://schemas.microsoft.com/office/drawing/2014/main" id="{C9C93D92-4A24-1717-ED47-3D56158BAB73}"/>
              </a:ext>
            </a:extLst>
          </p:cNvPr>
          <p:cNvSpPr txBox="1"/>
          <p:nvPr/>
        </p:nvSpPr>
        <p:spPr>
          <a:xfrm>
            <a:off x="10347536" y="5408102"/>
            <a:ext cx="939681" cy="1200329"/>
          </a:xfrm>
          <a:prstGeom prst="rect">
            <a:avLst/>
          </a:prstGeom>
          <a:noFill/>
        </p:spPr>
        <p:txBody>
          <a:bodyPr wrap="none" rtlCol="0">
            <a:spAutoFit/>
          </a:bodyPr>
          <a:lstStyle/>
          <a:p>
            <a:r>
              <a:rPr lang="de-DE" sz="7200" dirty="0"/>
              <a:t>…</a:t>
            </a:r>
            <a:endParaRPr lang="de-DE" dirty="0"/>
          </a:p>
        </p:txBody>
      </p:sp>
      <p:sp>
        <p:nvSpPr>
          <p:cNvPr id="16" name="Textfeld 15">
            <a:extLst>
              <a:ext uri="{FF2B5EF4-FFF2-40B4-BE49-F238E27FC236}">
                <a16:creationId xmlns:a16="http://schemas.microsoft.com/office/drawing/2014/main" id="{ED160C4A-6C66-33EB-AC6C-2D0711D4818D}"/>
              </a:ext>
            </a:extLst>
          </p:cNvPr>
          <p:cNvSpPr txBox="1"/>
          <p:nvPr/>
        </p:nvSpPr>
        <p:spPr>
          <a:xfrm>
            <a:off x="6804385" y="5486580"/>
            <a:ext cx="939681" cy="1200329"/>
          </a:xfrm>
          <a:prstGeom prst="rect">
            <a:avLst/>
          </a:prstGeom>
          <a:noFill/>
        </p:spPr>
        <p:txBody>
          <a:bodyPr wrap="none" rtlCol="0">
            <a:spAutoFit/>
          </a:bodyPr>
          <a:lstStyle/>
          <a:p>
            <a:r>
              <a:rPr lang="de-DE" sz="7200" dirty="0"/>
              <a:t>…</a:t>
            </a:r>
            <a:endParaRPr lang="de-DE" dirty="0"/>
          </a:p>
        </p:txBody>
      </p:sp>
    </p:spTree>
    <p:extLst>
      <p:ext uri="{BB962C8B-B14F-4D97-AF65-F5344CB8AC3E}">
        <p14:creationId xmlns:p14="http://schemas.microsoft.com/office/powerpoint/2010/main" val="46907122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1428</Words>
  <Application>Microsoft Office PowerPoint</Application>
  <PresentationFormat>Breitbild</PresentationFormat>
  <Paragraphs>205</Paragraphs>
  <Slides>38</Slides>
  <Notes>1</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38</vt:i4>
      </vt:variant>
    </vt:vector>
  </HeadingPairs>
  <TitlesOfParts>
    <vt:vector size="47" baseType="lpstr">
      <vt:lpstr>-apple-system</vt:lpstr>
      <vt:lpstr>Aptos</vt:lpstr>
      <vt:lpstr>Aptos Display</vt:lpstr>
      <vt:lpstr>Arial</vt:lpstr>
      <vt:lpstr>Calibri</vt:lpstr>
      <vt:lpstr>Courier New</vt:lpstr>
      <vt:lpstr>Times New Roman</vt:lpstr>
      <vt:lpstr>Wingdings</vt:lpstr>
      <vt:lpstr>Office Theme</vt:lpstr>
      <vt:lpstr>Unendlichkeit</vt:lpstr>
      <vt:lpstr>Einstieg</vt:lpstr>
      <vt:lpstr>Unendlichkeit in der Physik</vt:lpstr>
      <vt:lpstr>Unendlichkeit in der Biologie</vt:lpstr>
      <vt:lpstr>Unendlichkeit in der Kunst und Philosophie</vt:lpstr>
      <vt:lpstr>Zurück zur Mathe</vt:lpstr>
      <vt:lpstr>Hilberts Hotel</vt:lpstr>
      <vt:lpstr>Das perfekte Hotel suchen</vt:lpstr>
      <vt:lpstr>Was ist das Hilberts Hotel?</vt:lpstr>
      <vt:lpstr>Wie kannst du trotzdem einen Platz bekommen?</vt:lpstr>
      <vt:lpstr>Die Lösung – Das Geheimnis des unendlichen Hotels</vt:lpstr>
      <vt:lpstr>Die Lösung – Das Geheimnis des unendlichen Hotels</vt:lpstr>
      <vt:lpstr>Der Reisebus</vt:lpstr>
      <vt:lpstr>Auflösung</vt:lpstr>
      <vt:lpstr>Auflösung</vt:lpstr>
      <vt:lpstr>Der unendliche Reisebus</vt:lpstr>
      <vt:lpstr>Die Lösung</vt:lpstr>
      <vt:lpstr>Die Lösung</vt:lpstr>
      <vt:lpstr>Die Lösung</vt:lpstr>
      <vt:lpstr>Was bedeutet das?</vt:lpstr>
      <vt:lpstr>Mengenlehre</vt:lpstr>
      <vt:lpstr>Zurück zu unserer Frage:</vt:lpstr>
      <vt:lpstr>Es gibt tatsächlich eine eindeutige Zuordnung!</vt:lpstr>
      <vt:lpstr>Abzählbare Unendlichkeit</vt:lpstr>
      <vt:lpstr>Interaktive Übung:</vt:lpstr>
      <vt:lpstr>Brüche sind tatsächlich abzählbar unendlich!</vt:lpstr>
      <vt:lpstr>Brüche sind tatsächlich abzählbar unendlich!</vt:lpstr>
      <vt:lpstr>Reelle Zahlen</vt:lpstr>
      <vt:lpstr>Reelle Zahlen</vt:lpstr>
      <vt:lpstr>Reelle Zahlen</vt:lpstr>
      <vt:lpstr>Reelle Zahlen</vt:lpstr>
      <vt:lpstr>Sind die reellen Zahlen abzählbar?</vt:lpstr>
      <vt:lpstr>Cantors Diagonalargument</vt:lpstr>
      <vt:lpstr>Cantors Diagonalargument</vt:lpstr>
      <vt:lpstr>Überabzählbare Unendlichkeit</vt:lpstr>
      <vt:lpstr>Fazit</vt:lpstr>
      <vt:lpstr>Fragen</vt:lpstr>
      <vt:lpstr>My Pi 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Unendlichkeit</dc:title>
  <dc:creator>Anna Liepold</dc:creator>
  <cp:lastModifiedBy>Anna Liepold</cp:lastModifiedBy>
  <cp:revision>735</cp:revision>
  <dcterms:created xsi:type="dcterms:W3CDTF">2025-05-31T06:18:19Z</dcterms:created>
  <dcterms:modified xsi:type="dcterms:W3CDTF">2025-07-07T10:45:28Z</dcterms:modified>
</cp:coreProperties>
</file>